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331" r:id="rId2"/>
    <p:sldId id="1133" r:id="rId3"/>
    <p:sldId id="1398" r:id="rId4"/>
    <p:sldId id="1391" r:id="rId5"/>
    <p:sldId id="1392" r:id="rId6"/>
    <p:sldId id="1393" r:id="rId7"/>
    <p:sldId id="1394" r:id="rId8"/>
    <p:sldId id="1402" r:id="rId9"/>
    <p:sldId id="1002" r:id="rId10"/>
    <p:sldId id="1438" r:id="rId11"/>
    <p:sldId id="647" r:id="rId12"/>
    <p:sldId id="1353" r:id="rId13"/>
    <p:sldId id="1003" r:id="rId14"/>
    <p:sldId id="1004" r:id="rId15"/>
    <p:sldId id="1405" r:id="rId16"/>
    <p:sldId id="1439" r:id="rId17"/>
    <p:sldId id="1437" r:id="rId18"/>
    <p:sldId id="1210" r:id="rId19"/>
    <p:sldId id="1359" r:id="rId20"/>
    <p:sldId id="1357" r:id="rId21"/>
    <p:sldId id="1196" r:id="rId22"/>
    <p:sldId id="1197" r:id="rId23"/>
    <p:sldId id="1198" r:id="rId24"/>
    <p:sldId id="1005" r:id="rId25"/>
    <p:sldId id="999" r:id="rId26"/>
    <p:sldId id="1358" r:id="rId27"/>
    <p:sldId id="1312" r:id="rId28"/>
    <p:sldId id="1361" r:id="rId29"/>
    <p:sldId id="1362" r:id="rId30"/>
    <p:sldId id="1262" r:id="rId31"/>
    <p:sldId id="1263" r:id="rId32"/>
    <p:sldId id="1364" r:id="rId33"/>
    <p:sldId id="1264" r:id="rId34"/>
    <p:sldId id="1266" r:id="rId35"/>
    <p:sldId id="1269" r:id="rId36"/>
    <p:sldId id="1406" r:id="rId37"/>
    <p:sldId id="1272" r:id="rId38"/>
    <p:sldId id="1006" r:id="rId39"/>
    <p:sldId id="869" r:id="rId40"/>
    <p:sldId id="1275" r:id="rId41"/>
    <p:sldId id="1283" r:id="rId42"/>
    <p:sldId id="1289" r:id="rId43"/>
    <p:sldId id="1410" r:id="rId44"/>
    <p:sldId id="1411" r:id="rId45"/>
    <p:sldId id="1407" r:id="rId46"/>
    <p:sldId id="1408" r:id="rId47"/>
    <p:sldId id="1409" r:id="rId48"/>
    <p:sldId id="903" r:id="rId49"/>
    <p:sldId id="1343" r:id="rId50"/>
    <p:sldId id="1341" r:id="rId51"/>
    <p:sldId id="1433" r:id="rId52"/>
    <p:sldId id="1434" r:id="rId53"/>
    <p:sldId id="1435" r:id="rId54"/>
    <p:sldId id="1365" r:id="rId55"/>
    <p:sldId id="1373" r:id="rId56"/>
    <p:sldId id="1371" r:id="rId57"/>
    <p:sldId id="1414" r:id="rId58"/>
    <p:sldId id="1369" r:id="rId59"/>
    <p:sldId id="1375" r:id="rId60"/>
    <p:sldId id="1432" r:id="rId61"/>
    <p:sldId id="1412" r:id="rId62"/>
    <p:sldId id="1413" r:id="rId63"/>
    <p:sldId id="1379" r:id="rId64"/>
    <p:sldId id="1380" r:id="rId65"/>
    <p:sldId id="1415" r:id="rId66"/>
    <p:sldId id="1416" r:id="rId67"/>
    <p:sldId id="1419" r:id="rId68"/>
    <p:sldId id="1418" r:id="rId69"/>
    <p:sldId id="1420" r:id="rId70"/>
    <p:sldId id="1421" r:id="rId71"/>
    <p:sldId id="1425" r:id="rId72"/>
    <p:sldId id="1422" r:id="rId73"/>
    <p:sldId id="1427" r:id="rId74"/>
    <p:sldId id="1423" r:id="rId75"/>
    <p:sldId id="1426" r:id="rId76"/>
    <p:sldId id="1424" r:id="rId77"/>
    <p:sldId id="1383" r:id="rId78"/>
    <p:sldId id="1428" r:id="rId79"/>
    <p:sldId id="1429" r:id="rId80"/>
    <p:sldId id="1430" r:id="rId81"/>
    <p:sldId id="1431" r:id="rId82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6" autoAdjust="0"/>
    <p:restoredTop sz="84022" autoAdjust="0"/>
  </p:normalViewPr>
  <p:slideViewPr>
    <p:cSldViewPr>
      <p:cViewPr varScale="1">
        <p:scale>
          <a:sx n="62" d="100"/>
          <a:sy n="62" d="100"/>
        </p:scale>
        <p:origin x="156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xmlns="" id="{C1094707-F4C8-4C61-91AC-C3D5F296C23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xmlns="" id="{72EC5EAE-B6E8-44AD-B734-A60DA82FBD3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97771795-E313-445D-83E5-A83B8747F00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xmlns="" id="{86D6ECB3-9451-4745-9270-8DDDC40B0A3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>
            <a:extLst>
              <a:ext uri="{FF2B5EF4-FFF2-40B4-BE49-F238E27FC236}">
                <a16:creationId xmlns:a16="http://schemas.microsoft.com/office/drawing/2014/main" xmlns="" id="{AAA9CDEE-1E02-4EC8-A793-74806D5D0B7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>
            <a:extLst>
              <a:ext uri="{FF2B5EF4-FFF2-40B4-BE49-F238E27FC236}">
                <a16:creationId xmlns:a16="http://schemas.microsoft.com/office/drawing/2014/main" xmlns="" id="{56019473-EE71-4C64-8CF1-F78E755C09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15AA8F-6660-451E-BECF-EE2BF4587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6266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15AA8F-6660-451E-BECF-EE2BF4587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175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01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8FF502-E828-4D12-BADA-40FE516DCABE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6481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30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xmlns="" id="{F4844055-39E3-42A1-8A17-9909534478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xmlns="" id="{9E70AA9D-FB26-41C3-A4C2-A42925589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xmlns="" id="{7BA53243-5E50-4BA0-A1E9-C52F2645F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01AF81-80B8-4451-95EE-C8417183EA17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2812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5C560B-CDF1-4C0C-9882-A880D839E6C2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15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xmlns="" id="{25383CC9-2678-4A95-B4EF-E917FCC9F8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xmlns="" id="{05BA64BE-C68C-4E55-B7FB-409FABEDB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xmlns="" id="{06FC926C-499E-40DC-B309-353E553E3A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7172254-F3E7-476F-8AE5-E6BC20F92525}" type="slidenum">
              <a:rPr lang="en-US" altLang="en-US" smtClean="0"/>
              <a:pPr>
                <a:spcBef>
                  <a:spcPct val="0"/>
                </a:spcBef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2919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>
            <a:extLst>
              <a:ext uri="{FF2B5EF4-FFF2-40B4-BE49-F238E27FC236}">
                <a16:creationId xmlns:a16="http://schemas.microsoft.com/office/drawing/2014/main" xmlns="" id="{C6FAF1CB-1C0C-466F-A602-2C7231FD34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>
            <a:extLst>
              <a:ext uri="{FF2B5EF4-FFF2-40B4-BE49-F238E27FC236}">
                <a16:creationId xmlns:a16="http://schemas.microsoft.com/office/drawing/2014/main" xmlns="" id="{C88DB05B-ECB2-4349-91B7-3AC06F2F6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xmlns="" id="{D70B0F68-B0B3-4054-8AEB-60F10F9190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240849-E807-49ED-B91B-CBAFDEF0EA86}" type="slidenum">
              <a:rPr lang="en-US" altLang="en-US" smtClean="0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81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7AB8DA6F-ACD8-4D6B-9C20-10AAAAEFFE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094FF57-8726-46FD-A109-32DAE3D18A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9C07A30-6947-40CF-A7BC-1B4F9E2B49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EFAAE-F972-461F-9CC3-BD2EC37A82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452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581E723-CA05-4346-BDC2-3791374FAE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ECE999E-43FA-4C4C-A8FB-084A81A828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EB57399-BA6B-4BAF-8DFA-300ACB3952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7FB9A-EE94-44E2-84F7-0325C2D9B7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89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FE0BCDC-A9EB-4FB5-9D94-5BE8B1DFA6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36AD17C-04B4-49A5-AAB4-A86DA0A68C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C5E2B9D-B44E-4D4A-8306-43ED94796D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DAA5A-1AD2-4276-9EA5-82F7B365F9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111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BF3E63A-4812-4018-BBBD-D7DEDDA5E7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05DFEA9-97A9-45FC-9F37-23ED166BE6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A74A16B-E285-429F-8739-BB211692FB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43E0D-681F-4EC7-B501-8B86B82094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35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C530B42D-DB79-421F-8640-CC7CB5069A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CC52BD6-B9E5-446E-844B-D330832985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80FEC97-3D65-47DD-B748-5953D2825F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8DE2A-E7B5-42FB-B123-10CE645145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134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E3C5F3F-47EF-4EB0-8E38-A202B6E9E5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8DF8D95-DA88-4D4E-8B5D-47F9218F66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887521-92F2-4C0D-8A41-1300198D2C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BEC92-BEF5-4C68-9B1A-1BA2269991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449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F0E5DCCD-295D-448C-A5E8-3C147BB78D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BD429726-ABCC-4BDC-8025-2A21A17A3E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EB7909E4-7FC0-465F-928C-DE22B51E85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1D7F8-70D5-4D0D-8639-74DBC98D61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96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A4B41290-BB7B-4C22-84CF-112E882554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3F11DD7D-63B3-41EA-9EA1-8613CE4A18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B8C5ADC-D735-4EC2-B301-515CB86A31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A1440-06E0-4345-859E-DBCACFAEA0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08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3E625230-0F1C-4D37-80F9-DA57AEDE63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7412F800-7733-4738-A907-C627CEE593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65954983-F4DF-4841-A218-E02E451BAD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B3EF8-8A24-4A8D-A3B1-8761D81F50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3761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63D14ED-6E4C-4472-A4ED-E78EB93AB7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662F7B1-1424-44EE-9281-2D8AC04DD74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ECFF369-ED73-40C9-935F-8FE8584BDBF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C1596-1502-41B3-B7D5-0EACF56113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7844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D4C94C3-9EE4-4178-879C-AA5DA82DDE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9294DE6B-4B5C-4DE0-85B2-DB40742920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001569B-175A-4445-A760-E4DA25EB59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563FD-1F91-4426-AB20-405A530F37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34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36E35B71-F642-4DC2-BB51-C1C43F8467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B88D7D67-ABB8-4D4E-84E3-A90053F8E9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7B0719A9-9D51-4452-A95A-CEA3FF6C59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E61DC082-D39D-4002-816C-304B819C241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07A8D727-039A-46B1-B670-7D28FAE6859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AD4F2CF-6F18-4A3B-B31A-3E0355DABD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3">
            <a:extLst>
              <a:ext uri="{FF2B5EF4-FFF2-40B4-BE49-F238E27FC236}">
                <a16:creationId xmlns:a16="http://schemas.microsoft.com/office/drawing/2014/main" xmlns="" id="{6F459C5C-7A1D-4C15-AF6D-212C2732979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" y="2547938"/>
            <a:ext cx="7772400" cy="1470025"/>
          </a:xfrm>
        </p:spPr>
        <p:txBody>
          <a:bodyPr/>
          <a:lstStyle/>
          <a:p>
            <a:r>
              <a:rPr lang="en-US" altLang="en-US" b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Anemia</a:t>
            </a:r>
          </a:p>
        </p:txBody>
      </p:sp>
      <p:sp>
        <p:nvSpPr>
          <p:cNvPr id="3076" name="Rectangle 14">
            <a:extLst>
              <a:ext uri="{FF2B5EF4-FFF2-40B4-BE49-F238E27FC236}">
                <a16:creationId xmlns:a16="http://schemas.microsoft.com/office/drawing/2014/main" xmlns="" id="{AF6D744C-14CB-45FD-AE0B-2D43F9FBACE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28750" y="5105400"/>
            <a:ext cx="6400800" cy="915888"/>
          </a:xfrm>
        </p:spPr>
        <p:txBody>
          <a:bodyPr/>
          <a:lstStyle/>
          <a:p>
            <a:pPr eaLnBrk="1" hangingPunct="1"/>
            <a:r>
              <a:rPr lang="en" alt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Prof. </a:t>
            </a:r>
            <a:r>
              <a:rPr lang="sr-Latn-R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dr</a:t>
            </a:r>
            <a:r>
              <a:rPr lang="en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" alt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Svetlana ĐUKIĆ</a:t>
            </a:r>
            <a:endParaRPr lang="sr-Latn-CS" alt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Latn-CS" altLang="en-US" sz="2800" dirty="0"/>
          </a:p>
          <a:p>
            <a:pPr eaLnBrk="1" hangingPunct="1"/>
            <a:endParaRPr lang="en-US" altLang="en-US" sz="2800" dirty="0"/>
          </a:p>
        </p:txBody>
      </p:sp>
      <p:sp>
        <p:nvSpPr>
          <p:cNvPr id="3077" name="TextBox 6">
            <a:extLst>
              <a:ext uri="{FF2B5EF4-FFF2-40B4-BE49-F238E27FC236}">
                <a16:creationId xmlns:a16="http://schemas.microsoft.com/office/drawing/2014/main" xmlns="" id="{6BB664AE-BDED-4190-8761-690F78D00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" y="902494"/>
            <a:ext cx="77866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INTEGRATED </a:t>
            </a:r>
            <a:r>
              <a:rPr lang="en-US" alt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ACADEMIC STUDIES </a:t>
            </a:r>
            <a:r>
              <a:rPr lang="en-U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sr-Latn-R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PHARMACY</a:t>
            </a:r>
            <a:endParaRPr lang="sr-Latn-RS" altLang="en-US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CLINICAL PROPAEDEUTICS FOR PHARMACISTS</a:t>
            </a:r>
            <a:endParaRPr lang="sr-Latn-RS" alt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SEVENTH WEEK</a:t>
            </a:r>
            <a:endParaRPr lang="en" alt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="" xmlns:a16="http://schemas.microsoft.com/office/drawing/2014/main" id="{F851B6A0-3EAA-407E-854D-7E09F219D7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8768" y="0"/>
            <a:ext cx="8229600" cy="1143000"/>
          </a:xfrm>
        </p:spPr>
        <p:txBody>
          <a:bodyPr/>
          <a:lstStyle/>
          <a:p>
            <a:r>
              <a:rPr lang="en" altLang="en-US" sz="3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S</a:t>
            </a:r>
            <a:r>
              <a:rPr lang="sr-Latn-RS" altLang="en-US" sz="3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YMPTOMS AND SIGNS </a:t>
            </a:r>
            <a:endParaRPr lang="en-US" altLang="en-US" sz="3600" dirty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</p:txBody>
      </p:sp>
      <p:sp>
        <p:nvSpPr>
          <p:cNvPr id="16387" name="Content Placeholder 2">
            <a:extLst>
              <a:ext uri="{FF2B5EF4-FFF2-40B4-BE49-F238E27FC236}">
                <a16:creationId xmlns="" xmlns:a16="http://schemas.microsoft.com/office/drawing/2014/main" id="{7CA364FC-C5B1-4A46-AF0A-51841152E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768" y="1143000"/>
            <a:ext cx="8229600" cy="532859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Symptoms and signs of anemia are due to:</a:t>
            </a:r>
          </a:p>
          <a:p>
            <a:pPr marL="0" indent="0">
              <a:buFontTx/>
              <a:buNone/>
              <a:defRPr/>
            </a:pPr>
            <a:endParaRPr lang="sr-Cyrl-RS" altLang="en-US" sz="2400" dirty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Hypoxia of tissues and organs</a:t>
            </a:r>
            <a:endParaRPr lang="sr-Latn-RS" altLang="en-US" sz="2400" dirty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(reduced ability of blood to transport O2 due to reduced hemoglobin concentration)</a:t>
            </a:r>
          </a:p>
          <a:p>
            <a:pPr>
              <a:defRPr/>
            </a:pPr>
            <a:endParaRPr lang="sr-Cyrl-RS" altLang="en-US" sz="2400" dirty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" altLang="en-US" sz="24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Activation of compensatory mechanisms</a:t>
            </a:r>
            <a:endParaRPr lang="sr-Cyrl-RS" altLang="en-US" sz="24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Decreased affinity of Hb for 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oxygen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-releases it more easily (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moving the hemoglobin curve to the </a:t>
            </a:r>
            <a:r>
              <a:rPr lang="en-US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right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Increase tissue </a:t>
            </a:r>
            <a:r>
              <a:rPr lang="sr-Latn-RS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blood 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flow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Redistribution of aa blood: decrease </a:t>
            </a:r>
            <a:r>
              <a:rPr lang="sr-Latn-R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blood 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flow in tissues with 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reduced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need for 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oxygen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(skin, kidneys) and increase </a:t>
            </a:r>
            <a:r>
              <a:rPr lang="sr-Latn-R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blood </a:t>
            </a:r>
            <a:r>
              <a:rPr lang="en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flow in </a:t>
            </a: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myocardium and brain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Increased heart rate, increased 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cardiac output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Hb below 50g/l, AP attack, dyspnea, orthopnea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sr-Latn-RS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</a:t>
            </a:r>
            <a:r>
              <a:rPr lang="en-US" altLang="en-US" sz="1600" dirty="0" err="1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ncreased</a:t>
            </a:r>
            <a:r>
              <a:rPr lang="en-US" altLang="en-US" sz="16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en-US" altLang="en-US" sz="1600" dirty="0" err="1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erythrocytopoiesis</a:t>
            </a:r>
            <a:r>
              <a:rPr lang="en-US" altLang="en-US" sz="16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in the bone marrow</a:t>
            </a:r>
          </a:p>
        </p:txBody>
      </p:sp>
    </p:spTree>
    <p:extLst>
      <p:ext uri="{BB962C8B-B14F-4D97-AF65-F5344CB8AC3E}">
        <p14:creationId xmlns:p14="http://schemas.microsoft.com/office/powerpoint/2010/main" val="2465611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14282" y="857232"/>
            <a:ext cx="4339329" cy="175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cs typeface="Arial" pitchFamily="34" charset="0"/>
              </a:rPr>
              <a:t>CNS</a:t>
            </a: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Pathological fatigue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Dizziness, weakness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Depression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Disorder of cognitive functions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000628" y="928670"/>
            <a:ext cx="3643338" cy="104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cs typeface="Arial" pitchFamily="34" charset="0"/>
              </a:rPr>
              <a:t>Immune system</a:t>
            </a:r>
            <a:endParaRPr lang="en-US" sz="2000" b="1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Disorder of the function of T lymphocytes and macrophages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929158" y="2143116"/>
            <a:ext cx="4214842" cy="30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25425" indent="-2254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cs typeface="Arial" pitchFamily="34" charset="0"/>
              </a:rPr>
              <a:t>Cardiorespiratory system</a:t>
            </a:r>
            <a:endParaRPr lang="en-US" sz="2000" b="1" dirty="0">
              <a:cs typeface="Arial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Dyspnoea on exertion</a:t>
            </a:r>
            <a:endParaRPr lang="en-US" sz="2000" dirty="0">
              <a:cs typeface="Arial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Tachycardia, palpitations</a:t>
            </a:r>
            <a:endParaRPr lang="en-US" sz="2000" dirty="0">
              <a:cs typeface="Arial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Enlargement and hypertrophy of the heart muscle</a:t>
            </a:r>
            <a:endParaRPr lang="en-US" sz="2000" dirty="0">
              <a:cs typeface="Arial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Increased pulse pressure, mesosystolic ejection murmur</a:t>
            </a:r>
            <a:endParaRPr lang="en-US" sz="2000" dirty="0">
              <a:cs typeface="Arial" pitchFamily="34" charset="0"/>
            </a:endParaRPr>
          </a:p>
          <a:p>
            <a:pPr marL="225425" indent="-2254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Risk of worsening heart failure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57158" y="3000372"/>
            <a:ext cx="3662477" cy="107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non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 err="1">
                <a:cs typeface="Arial" pitchFamily="34" charset="0"/>
              </a:rPr>
              <a:t>Gastro-intestinal </a:t>
            </a:r>
            <a:r>
              <a:rPr lang="en" sz="2000" b="1" dirty="0">
                <a:cs typeface="Arial" pitchFamily="34" charset="0"/>
              </a:rPr>
              <a:t>ni tract</a:t>
            </a:r>
            <a:endParaRPr lang="en-US" sz="2000" b="1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 err="1">
                <a:cs typeface="Arial" pitchFamily="34" charset="0"/>
              </a:rPr>
              <a:t>Anorexia</a:t>
            </a:r>
            <a:r>
              <a:rPr lang="en" sz="2000" dirty="0">
                <a:cs typeface="Arial" pitchFamily="34" charset="0"/>
              </a:rPr>
              <a:t>​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Feel sick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072066" y="5214950"/>
            <a:ext cx="3643338" cy="138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cs typeface="Arial" pitchFamily="34" charset="0"/>
              </a:rPr>
              <a:t>Genital tract</a:t>
            </a:r>
            <a:endParaRPr lang="en-US" sz="2000" b="1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Problems with menstruation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Loss of libido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285720" y="4357694"/>
            <a:ext cx="3252787" cy="2001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 lIns="92075" tIns="46038" rIns="92075" bIns="46038">
            <a:spAutoFit/>
          </a:bodyPr>
          <a:lstStyle/>
          <a:p>
            <a:pPr marL="212725" indent="-212725" eaLnBrk="0" hangingPunct="0">
              <a:spcAft>
                <a:spcPct val="10000"/>
              </a:spcAft>
              <a:buClr>
                <a:schemeClr val="bg1"/>
              </a:buClr>
              <a:buSzPct val="80000"/>
              <a:defRPr/>
            </a:pPr>
            <a:r>
              <a:rPr lang="en" sz="2000" b="1" dirty="0">
                <a:cs typeface="Arial" pitchFamily="34" charset="0"/>
              </a:rPr>
              <a:t>Skin and mucous membranes</a:t>
            </a:r>
            <a:endParaRPr lang="en-US" sz="2000" b="1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Lowered skin temperature</a:t>
            </a:r>
            <a:endParaRPr lang="en-US" sz="2000" dirty="0">
              <a:cs typeface="Arial" pitchFamily="34" charset="0"/>
            </a:endParaRPr>
          </a:p>
          <a:p>
            <a:pPr marL="212725" indent="-212725" eaLnBrk="0" hangingPunct="0">
              <a:spcAft>
                <a:spcPct val="10000"/>
              </a:spcAft>
              <a:buClr>
                <a:schemeClr val="tx1"/>
              </a:buClr>
              <a:buSzPct val="80000"/>
              <a:buFontTx/>
              <a:buChar char="•"/>
              <a:defRPr/>
            </a:pPr>
            <a:r>
              <a:rPr lang="en" sz="2000" dirty="0">
                <a:cs typeface="Arial" pitchFamily="34" charset="0"/>
              </a:rPr>
              <a:t>Pale skin, mucous membranes and conjunctiva</a:t>
            </a:r>
            <a:endParaRPr lang="en-US" sz="2000" dirty="0"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3046" y="206803"/>
            <a:ext cx="4989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en-US" sz="3200" dirty="0">
                <a:cs typeface="Calibri Light" panose="020F0302020204030204" pitchFamily="34" charset="0"/>
              </a:rPr>
              <a:t>S</a:t>
            </a:r>
            <a:r>
              <a:rPr lang="sr-Latn-RS" altLang="en-US" sz="3200" dirty="0">
                <a:cs typeface="Calibri Light" panose="020F0302020204030204" pitchFamily="34" charset="0"/>
              </a:rPr>
              <a:t>YMPTOMS AND SIGNS 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xmlns="" id="{753C6579-1200-4932-90B9-4235B7E982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 dirty="0"/>
              <a:t>CLINICAL </a:t>
            </a:r>
            <a:r>
              <a:rPr lang="en" altLang="en-US" sz="3200" dirty="0" smtClean="0"/>
              <a:t>P</a:t>
            </a:r>
            <a:r>
              <a:rPr lang="sr-Latn-RS" altLang="en-US" sz="3200" dirty="0" smtClean="0"/>
              <a:t>RESENTATION</a:t>
            </a:r>
            <a:endParaRPr lang="en-US" altLang="en-US" sz="3200" dirty="0"/>
          </a:p>
        </p:txBody>
      </p:sp>
      <p:sp>
        <p:nvSpPr>
          <p:cNvPr id="12291" name="TextBox 1">
            <a:extLst>
              <a:ext uri="{FF2B5EF4-FFF2-40B4-BE49-F238E27FC236}">
                <a16:creationId xmlns:a16="http://schemas.microsoft.com/office/drawing/2014/main" xmlns="" id="{60A44163-B485-4D11-B1B3-DDEF25B222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5888"/>
            <a:ext cx="755650" cy="6053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6" name="Content Placeholder 1">
            <a:extLst>
              <a:ext uri="{FF2B5EF4-FFF2-40B4-BE49-F238E27FC236}">
                <a16:creationId xmlns:a16="http://schemas.microsoft.com/office/drawing/2014/main" xmlns="" id="{CDFD1A08-E543-48B7-AD50-2FFAEA996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" altLang="en-US" sz="2000" dirty="0"/>
              <a:t>Symptoms vary depending on:</a:t>
            </a:r>
          </a:p>
          <a:p>
            <a:pPr>
              <a:defRPr/>
            </a:pPr>
            <a:r>
              <a:rPr lang="en" altLang="en-US" sz="2000" dirty="0" smtClean="0"/>
              <a:t>age</a:t>
            </a:r>
            <a:endParaRPr lang="en" altLang="en-US" sz="2000" dirty="0"/>
          </a:p>
          <a:p>
            <a:pPr>
              <a:defRPr/>
            </a:pPr>
            <a:r>
              <a:rPr lang="en" altLang="en-US" sz="2000" dirty="0"/>
              <a:t>rate of anemia,</a:t>
            </a:r>
          </a:p>
          <a:p>
            <a:pPr>
              <a:defRPr/>
            </a:pPr>
            <a:r>
              <a:rPr lang="en" altLang="en-US" sz="2000" dirty="0"/>
              <a:t>degree of anemia</a:t>
            </a:r>
          </a:p>
          <a:p>
            <a:pPr>
              <a:defRPr/>
            </a:pPr>
            <a:r>
              <a:rPr lang="en" altLang="en-US" sz="2000" dirty="0"/>
              <a:t>causes of anemia.</a:t>
            </a:r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r>
              <a:rPr lang="en" altLang="en-US" sz="2000" dirty="0"/>
              <a:t>Earlier stages: may be </a:t>
            </a:r>
            <a:r>
              <a:rPr lang="en" altLang="en-US" sz="2000" dirty="0" smtClean="0"/>
              <a:t>asymptomatic</a:t>
            </a:r>
            <a:endParaRPr lang="en" altLang="en-US" sz="2000" dirty="0"/>
          </a:p>
          <a:p>
            <a:pPr>
              <a:defRPr/>
            </a:pPr>
            <a:r>
              <a:rPr lang="en" altLang="en-US" sz="2000" dirty="0"/>
              <a:t>Later stages: loss of strength, rapid fatigue, dizziness, headache, palpitations</a:t>
            </a:r>
            <a:r>
              <a:rPr lang="en" altLang="en-US" sz="2000" dirty="0" smtClean="0"/>
              <a:t>,</a:t>
            </a:r>
            <a:r>
              <a:rPr lang="sr-Latn-RS" altLang="en-US" sz="2000" dirty="0" smtClean="0"/>
              <a:t> tinitus</a:t>
            </a:r>
            <a:endParaRPr lang="en" altLang="en-US" sz="2000" dirty="0"/>
          </a:p>
          <a:p>
            <a:pPr>
              <a:defRPr/>
            </a:pPr>
            <a:r>
              <a:rPr lang="en" altLang="en-US" sz="2000" dirty="0"/>
              <a:t>In a certain number of patients with sideropenic anemia: pica (desire to take unusual substances that may or may not contain iron)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-125313" y="89694"/>
            <a:ext cx="9756576" cy="1143000"/>
          </a:xfrm>
        </p:spPr>
        <p:txBody>
          <a:bodyPr/>
          <a:lstStyle/>
          <a:p>
            <a:r>
              <a:rPr lang="en" altLang="en-US" sz="3200" dirty="0"/>
              <a:t>Physical examination of patients with anemia</a:t>
            </a:r>
            <a:endParaRPr lang="en-US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1075"/>
            <a:ext cx="4752975" cy="5257800"/>
          </a:xfrm>
        </p:spPr>
        <p:txBody>
          <a:bodyPr/>
          <a:lstStyle/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" sz="1800" dirty="0"/>
              <a:t>Pallor</a:t>
            </a:r>
            <a:endParaRPr lang="sr-Latn-RS" sz="1800" dirty="0"/>
          </a:p>
          <a:p>
            <a:pPr marL="0" indent="0">
              <a:buFontTx/>
              <a:buNone/>
              <a:defRPr/>
            </a:pPr>
            <a:r>
              <a:rPr lang="en" sz="1800" dirty="0"/>
              <a:t>(especially palpebral conjunctiva),</a:t>
            </a:r>
          </a:p>
          <a:p>
            <a:pPr>
              <a:defRPr/>
            </a:pPr>
            <a:r>
              <a:rPr lang="en" sz="1800" dirty="0"/>
              <a:t>Tachycardia, tachypnea.</a:t>
            </a:r>
          </a:p>
          <a:p>
            <a:pPr>
              <a:defRPr/>
            </a:pPr>
            <a:r>
              <a:rPr lang="en" sz="1800" dirty="0"/>
              <a:t>Systolic ejection murmur</a:t>
            </a:r>
          </a:p>
          <a:p>
            <a:pPr>
              <a:defRPr/>
            </a:pPr>
            <a:r>
              <a:rPr lang="en" sz="1800" dirty="0"/>
              <a:t>Cold extremities,</a:t>
            </a:r>
          </a:p>
          <a:p>
            <a:pPr>
              <a:defRPr/>
            </a:pPr>
            <a:r>
              <a:rPr lang="en" sz="1800" dirty="0"/>
              <a:t>Weakened peripheral pulse,</a:t>
            </a:r>
          </a:p>
          <a:p>
            <a:pPr>
              <a:defRPr/>
            </a:pPr>
            <a:r>
              <a:rPr lang="en" sz="1800" dirty="0"/>
              <a:t>orthostatic hypotension,</a:t>
            </a:r>
          </a:p>
          <a:p>
            <a:pPr>
              <a:defRPr/>
            </a:pPr>
            <a:r>
              <a:rPr lang="en" sz="1800" dirty="0"/>
              <a:t>Cracking of the edges of the mouth, brittle nails and heart failure (severe forms)</a:t>
            </a:r>
          </a:p>
          <a:p>
            <a:pPr>
              <a:defRPr/>
            </a:pPr>
            <a:r>
              <a:rPr lang="en" sz="1800" dirty="0"/>
              <a:t>Rare clinical signs: koilonychia, blue sclera, atrophic glossitis.</a:t>
            </a:r>
          </a:p>
          <a:p>
            <a:pPr>
              <a:defRPr/>
            </a:pPr>
            <a:r>
              <a:rPr lang="en" sz="1800" dirty="0"/>
              <a:t>Jaundice, petechiae on the skin, appearance of the oral cavity, enlargement of lymph nodes, liver or spleen, signs of liver, kidney disease, SBVT</a:t>
            </a:r>
          </a:p>
          <a:p>
            <a:pPr>
              <a:defRPr/>
            </a:pPr>
            <a:r>
              <a:rPr lang="en" sz="1800" dirty="0"/>
              <a:t>Digital rectal examination</a:t>
            </a:r>
            <a:endParaRPr lang="en-US" sz="1800" dirty="0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584700" y="1484313"/>
            <a:ext cx="48958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" altLang="en-US" sz="1800" dirty="0"/>
              <a:t>Physical signs characteristic of certain forms of anemia : 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Pallor with jaundice: hemolytic a.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Glossitis: vitamin B12 deficiency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Angular stomatitis: sideropenic a.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Splenomegaly: hemolysis, myelo or lympho-proliferative syndrome.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Neuropathy, dementia: lack of vitamin B12 or folic acid.</a:t>
            </a:r>
          </a:p>
          <a:p>
            <a:pPr>
              <a:spcBef>
                <a:spcPct val="0"/>
              </a:spcBef>
            </a:pPr>
            <a:r>
              <a:rPr lang="en" altLang="en-US" sz="1800" dirty="0"/>
              <a:t>Bone pain: sickle cell anemia</a:t>
            </a:r>
            <a:endParaRPr lang="en-US" altLang="en-US" sz="1800" dirty="0"/>
          </a:p>
        </p:txBody>
      </p:sp>
      <p:pic>
        <p:nvPicPr>
          <p:cNvPr id="18437" name="Picture 3" descr="C:\Documents and Settings\Korisnik\Desktop\New Folder 1\eyes_pale_conjuncti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838" y="4624388"/>
            <a:ext cx="286385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86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42900" y="-53975"/>
            <a:ext cx="8229600" cy="1143000"/>
          </a:xfrm>
        </p:spPr>
        <p:txBody>
          <a:bodyPr/>
          <a:lstStyle/>
          <a:p>
            <a:pPr eaLnBrk="1" hangingPunct="1"/>
            <a:r>
              <a:rPr lang="en" altLang="en-US" sz="3200" dirty="0">
                <a:cs typeface="Calibri Light" panose="020F0302020204030204" pitchFamily="34" charset="0"/>
              </a:rPr>
              <a:t>S</a:t>
            </a:r>
            <a:r>
              <a:rPr lang="sr-Latn-RS" altLang="en-US" sz="3200" dirty="0">
                <a:cs typeface="Calibri Light" panose="020F0302020204030204" pitchFamily="34" charset="0"/>
              </a:rPr>
              <a:t>YMPTOMS AND SIGNS </a:t>
            </a:r>
            <a:endParaRPr lang="en-US" altLang="en-US" sz="3200" dirty="0"/>
          </a:p>
        </p:txBody>
      </p:sp>
      <p:sp>
        <p:nvSpPr>
          <p:cNvPr id="19459" name="TextBox 5"/>
          <p:cNvSpPr txBox="1">
            <a:spLocks noChangeArrowheads="1"/>
          </p:cNvSpPr>
          <p:nvPr/>
        </p:nvSpPr>
        <p:spPr bwMode="auto">
          <a:xfrm>
            <a:off x="2292350" y="5440363"/>
            <a:ext cx="42005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200"/>
              <a:t>Pallor of the conjunctiva and palms</a:t>
            </a:r>
            <a:endParaRPr lang="en-US" altLang="en-US" sz="220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089025"/>
            <a:ext cx="851217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" descr="C:\Documents and Settings\Korisnik\Desktop\New Folder 1\Anaemia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089025"/>
            <a:ext cx="3343275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76826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xmlns="" id="{FEFFFD6C-AB99-44DD-9A19-D270E397A7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229600" cy="746125"/>
          </a:xfrm>
        </p:spPr>
        <p:txBody>
          <a:bodyPr/>
          <a:lstStyle/>
          <a:p>
            <a:r>
              <a:rPr lang="sr-Latn-RS" altLang="en-US" sz="3200" dirty="0" smtClean="0">
                <a:solidFill>
                  <a:schemeClr val="tx1"/>
                </a:solidFill>
              </a:rPr>
              <a:t>IRON DEFICIENCY </a:t>
            </a:r>
            <a:r>
              <a:rPr lang="en" altLang="en-US" sz="3200" dirty="0" smtClean="0">
                <a:solidFill>
                  <a:schemeClr val="tx1"/>
                </a:solidFill>
              </a:rPr>
              <a:t>ANEMIA</a:t>
            </a:r>
            <a:endParaRPr lang="sr-Cyrl-CS" altLang="en-US" sz="3200" dirty="0">
              <a:solidFill>
                <a:schemeClr val="tx1"/>
              </a:solidFill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xmlns="" id="{7D0A71E0-8CE8-488A-A5F4-44208BED95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3" y="1412875"/>
            <a:ext cx="9101137" cy="5040313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sr-Latn-CS" altLang="en-US" sz="18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200" dirty="0" smtClean="0"/>
              <a:t>Epidemiology</a:t>
            </a:r>
            <a:endParaRPr lang="en" altLang="en-US" sz="2200" dirty="0"/>
          </a:p>
          <a:p>
            <a:pPr>
              <a:lnSpc>
                <a:spcPct val="80000"/>
              </a:lnSpc>
              <a:defRPr/>
            </a:pPr>
            <a:r>
              <a:rPr lang="en" altLang="en-US" sz="2200" dirty="0"/>
              <a:t>The most widespread pathological condition</a:t>
            </a:r>
          </a:p>
          <a:p>
            <a:pPr>
              <a:lnSpc>
                <a:spcPct val="80000"/>
              </a:lnSpc>
              <a:defRPr/>
            </a:pPr>
            <a:r>
              <a:rPr lang="sr-Latn-RS" altLang="en-US" sz="2200" dirty="0"/>
              <a:t>M</a:t>
            </a:r>
            <a:r>
              <a:rPr lang="en" altLang="en-US" sz="2200" dirty="0" smtClean="0"/>
              <a:t>ore </a:t>
            </a:r>
            <a:r>
              <a:rPr lang="en" altLang="en-US" sz="2200" dirty="0"/>
              <a:t>than one billion people </a:t>
            </a:r>
            <a:endParaRPr lang="sr-Latn-CS" altLang="en-US" sz="2200" dirty="0"/>
          </a:p>
          <a:p>
            <a:pPr>
              <a:lnSpc>
                <a:spcPct val="80000"/>
              </a:lnSpc>
              <a:defRPr/>
            </a:pPr>
            <a:r>
              <a:rPr lang="en" altLang="en-US" sz="2200" dirty="0"/>
              <a:t>40-70% of the population </a:t>
            </a:r>
            <a:r>
              <a:rPr lang="en" altLang="en-US" sz="2200" dirty="0" smtClean="0"/>
              <a:t>in</a:t>
            </a:r>
            <a:r>
              <a:rPr lang="sr-Latn-RS" altLang="en-US" sz="2200" dirty="0"/>
              <a:t> underdeveloped </a:t>
            </a:r>
            <a:r>
              <a:rPr lang="sr-Latn-RS" altLang="en-US" sz="2200" dirty="0" smtClean="0"/>
              <a:t>countries</a:t>
            </a:r>
            <a:r>
              <a:rPr lang="en" altLang="en-US" sz="2200" dirty="0" smtClean="0"/>
              <a:t> </a:t>
            </a:r>
            <a:r>
              <a:rPr lang="en" altLang="en-US" sz="2200" dirty="0"/>
              <a:t>suffers from some form of iron deficiency</a:t>
            </a:r>
          </a:p>
          <a:p>
            <a:pPr>
              <a:lnSpc>
                <a:spcPct val="80000"/>
              </a:lnSpc>
              <a:defRPr/>
            </a:pPr>
            <a:endParaRPr lang="sr-Cyrl-RS" altLang="en-US" sz="2200" dirty="0"/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" altLang="en-US" sz="2200" dirty="0"/>
              <a:t>Anemia is preceded by: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200" dirty="0"/>
              <a:t>Prelatent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200" dirty="0"/>
              <a:t>Latent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200" dirty="0"/>
              <a:t>Manifest siredopenic conditions</a:t>
            </a:r>
          </a:p>
          <a:p>
            <a:pPr>
              <a:lnSpc>
                <a:spcPct val="80000"/>
              </a:lnSpc>
              <a:defRPr/>
            </a:pPr>
            <a:endParaRPr lang="sr-Latn-CS" altLang="en-US" sz="2200" dirty="0"/>
          </a:p>
          <a:p>
            <a:pPr>
              <a:lnSpc>
                <a:spcPct val="80000"/>
              </a:lnSpc>
              <a:defRPr/>
            </a:pPr>
            <a:endParaRPr lang="sr-Cyrl-CS" altLang="en-US" sz="22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200" dirty="0"/>
              <a:t>   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200" dirty="0"/>
              <a:t>     </a:t>
            </a:r>
            <a:endParaRPr lang="sr-Latn-CS" altLang="en-US" sz="2400" i="1" dirty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sr-Latn-CS" altLang="en-US" sz="24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060" y="22690"/>
            <a:ext cx="8229600" cy="1143000"/>
          </a:xfrm>
        </p:spPr>
        <p:txBody>
          <a:bodyPr/>
          <a:lstStyle/>
          <a:p>
            <a:r>
              <a:rPr lang="sr-Latn-RS" altLang="en-US" sz="3600" dirty="0">
                <a:solidFill>
                  <a:schemeClr val="tx1"/>
                </a:solidFill>
              </a:rPr>
              <a:t>IRON </a:t>
            </a:r>
            <a:r>
              <a:rPr lang="sr-Latn-RS" altLang="en-US" sz="3600" dirty="0" smtClean="0">
                <a:solidFill>
                  <a:schemeClr val="tx1"/>
                </a:solidFill>
              </a:rPr>
              <a:t>DEFICIENCY </a:t>
            </a:r>
            <a:r>
              <a:rPr lang="en" altLang="en-US" sz="3600" dirty="0" smtClean="0">
                <a:solidFill>
                  <a:schemeClr val="tx1"/>
                </a:solidFill>
              </a:rPr>
              <a:t>ANEMIA</a:t>
            </a:r>
            <a:endParaRPr lang="en-US" sz="3600" dirty="0">
              <a:solidFill>
                <a:schemeClr val="accent6">
                  <a:lumMod val="50000"/>
                </a:schemeClr>
              </a:solidFill>
              <a:latin typeface="+mn-lt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60" y="1165690"/>
            <a:ext cx="8229600" cy="5287646"/>
          </a:xfrm>
        </p:spPr>
        <p:txBody>
          <a:bodyPr/>
          <a:lstStyle/>
          <a:p>
            <a:pPr marL="0" indent="0">
              <a:buNone/>
            </a:pPr>
            <a:r>
              <a:rPr lang="sr-Latn-RS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ole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of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iron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is the most abundant metal in the human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body 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essential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element </a:t>
            </a:r>
            <a:r>
              <a:rPr lang="sr-Latn-RS" sz="1800" dirty="0" err="1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f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or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numerous biochemical processes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.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The main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role of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iron,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which is part of the hemoglobin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complex,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is the transport of oxygen in the body . 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endParaRPr lang="en-U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The presence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of iron is also necessary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for 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development of aerobic metabolism in mitochondria,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inactivation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of drugs and toxins,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DNA </a:t>
            </a:r>
            <a:r>
              <a:rPr lang="en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synthesis </a:t>
            </a:r>
            <a:r>
              <a:rPr lang="en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,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Latn-R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C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ontributes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to the body's defense against infection. (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cofactor</a:t>
            </a:r>
            <a:r>
              <a:rPr lang="sr-Latn-R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of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myeloperoxidase that destroy pathogens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.)</a:t>
            </a:r>
            <a:endParaRPr lang="sr-Latn-RS" sz="1800" dirty="0" smtClean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cs typeface="Calibri Light" panose="020F0302020204030204" pitchFamily="34" charset="0"/>
              </a:rPr>
              <a:t>The presence of iron is necessary for the proper functioning of enzymes involved in drug metabolism, such as cytochrome P450.</a:t>
            </a:r>
            <a:endParaRPr lang="en" sz="1800" dirty="0">
              <a:solidFill>
                <a:schemeClr val="accent6">
                  <a:lumMod val="50000"/>
                </a:schemeClr>
              </a:solidFill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19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AE95FF-25CF-4502-A5F5-BA97D228C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3600" dirty="0" smtClean="0">
                <a:solidFill>
                  <a:schemeClr val="tx1"/>
                </a:solidFill>
              </a:rPr>
              <a:t>IRON DEFICIENCY </a:t>
            </a:r>
            <a:r>
              <a:rPr lang="en" altLang="en-US" sz="3600" dirty="0" smtClean="0">
                <a:solidFill>
                  <a:schemeClr val="tx1"/>
                </a:solidFill>
              </a:rPr>
              <a:t>ANEMIA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F3A1C45-AAAB-4082-9849-965BCFE5C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" altLang="en-US" sz="2400" dirty="0"/>
              <a:t>Iron metabolism</a:t>
            </a:r>
            <a:endParaRPr lang="sr-Latn-RS" altLang="en-US" sz="2400" dirty="0"/>
          </a:p>
          <a:p>
            <a:pPr>
              <a:defRPr/>
            </a:pPr>
            <a:r>
              <a:rPr lang="en-US" sz="2400" dirty="0">
                <a:latin typeface="+mj-lt"/>
              </a:rPr>
              <a:t>The synthesis of </a:t>
            </a:r>
            <a:r>
              <a:rPr lang="en-US" sz="2400" dirty="0" err="1">
                <a:latin typeface="+mj-lt"/>
              </a:rPr>
              <a:t>Hb</a:t>
            </a:r>
            <a:r>
              <a:rPr lang="en-US" sz="2400" dirty="0">
                <a:latin typeface="+mj-lt"/>
              </a:rPr>
              <a:t> depends on the amount of Fe in the </a:t>
            </a:r>
            <a:r>
              <a:rPr lang="en-US" sz="2400" dirty="0" smtClean="0">
                <a:latin typeface="+mj-lt"/>
              </a:rPr>
              <a:t>body</a:t>
            </a:r>
            <a:endParaRPr lang="sr-Latn-RS" sz="2400" dirty="0" smtClean="0">
              <a:latin typeface="+mj-lt"/>
            </a:endParaRPr>
          </a:p>
          <a:p>
            <a:pPr>
              <a:defRPr/>
            </a:pPr>
            <a:r>
              <a:rPr lang="en" sz="2400" b="1" dirty="0" smtClean="0">
                <a:solidFill>
                  <a:srgbClr val="7030A0"/>
                </a:solidFill>
                <a:latin typeface="+mj-lt"/>
              </a:rPr>
              <a:t>Transferrin </a:t>
            </a:r>
            <a:r>
              <a:rPr lang="en-US" sz="2400" dirty="0"/>
              <a:t>a plasma protein to which </a:t>
            </a:r>
            <a:r>
              <a:rPr lang="en-US" sz="2400" dirty="0" err="1"/>
              <a:t>fe</a:t>
            </a:r>
            <a:r>
              <a:rPr lang="en-US" sz="2400" dirty="0"/>
              <a:t> </a:t>
            </a:r>
            <a:r>
              <a:rPr lang="en-US" sz="2400" dirty="0" smtClean="0"/>
              <a:t>binds</a:t>
            </a:r>
            <a:endParaRPr lang="sr-Latn-CS" sz="2400" dirty="0"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" sz="2400" b="1" dirty="0">
                <a:solidFill>
                  <a:srgbClr val="7030A0"/>
                </a:solidFill>
                <a:latin typeface="+mj-lt"/>
              </a:rPr>
              <a:t>Ferritin </a:t>
            </a:r>
            <a:r>
              <a:rPr lang="en" sz="2400" dirty="0">
                <a:latin typeface="+mj-lt"/>
              </a:rPr>
              <a:t>- </a:t>
            </a:r>
            <a:r>
              <a:rPr lang="en-US" sz="2400" dirty="0">
                <a:latin typeface="+mj-lt"/>
              </a:rPr>
              <a:t>iron </a:t>
            </a:r>
            <a:r>
              <a:rPr lang="en-US" sz="2400" dirty="0" smtClean="0">
                <a:latin typeface="+mj-lt"/>
              </a:rPr>
              <a:t>depot</a:t>
            </a:r>
            <a:r>
              <a:rPr lang="en" sz="2400" dirty="0" smtClean="0">
                <a:latin typeface="+mj-lt"/>
              </a:rPr>
              <a:t>, </a:t>
            </a:r>
            <a:r>
              <a:rPr lang="en" sz="2400" dirty="0">
                <a:latin typeface="+mj-lt"/>
              </a:rPr>
              <a:t>soluble in </a:t>
            </a:r>
            <a:r>
              <a:rPr lang="en" sz="2400" dirty="0" smtClean="0">
                <a:latin typeface="+mj-lt"/>
              </a:rPr>
              <a:t>water, </a:t>
            </a:r>
            <a:r>
              <a:rPr lang="en" sz="2400" dirty="0">
                <a:latin typeface="+mj-lt"/>
              </a:rPr>
              <a:t>the best indicator </a:t>
            </a:r>
            <a:r>
              <a:rPr lang="en" sz="24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of </a:t>
            </a:r>
            <a:r>
              <a:rPr lang="en" sz="2400" dirty="0"/>
              <a:t>the total amount of iron in the body</a:t>
            </a:r>
            <a:endParaRPr lang="sr-Cyrl-CS" sz="2400" dirty="0">
              <a:latin typeface="+mj-lt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" sz="2400" b="1" dirty="0" smtClean="0">
                <a:solidFill>
                  <a:srgbClr val="7030A0"/>
                </a:solidFill>
                <a:latin typeface="+mj-lt"/>
              </a:rPr>
              <a:t>Hemosiderin </a:t>
            </a:r>
            <a:r>
              <a:rPr lang="en" sz="2400" b="1" dirty="0">
                <a:latin typeface="+mj-lt"/>
              </a:rPr>
              <a:t>- </a:t>
            </a:r>
            <a:r>
              <a:rPr lang="en" sz="2400" dirty="0">
                <a:latin typeface="+mj-lt"/>
              </a:rPr>
              <a:t>aggregates of ferritin, </a:t>
            </a:r>
            <a:r>
              <a:rPr lang="en" sz="2400" dirty="0" smtClean="0">
                <a:latin typeface="+mj-lt"/>
              </a:rPr>
              <a:t>insoluble </a:t>
            </a:r>
            <a:r>
              <a:rPr lang="en" sz="2400" dirty="0">
                <a:latin typeface="+mj-lt"/>
              </a:rPr>
              <a:t>in water.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xmlns="" id="{621659DF-E507-4E2C-AD0D-D30F8672E6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182563"/>
            <a:ext cx="8229600" cy="726157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F97C78-AC2E-4D47-AF32-F6911628E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5643562"/>
          </a:xfrm>
        </p:spPr>
        <p:txBody>
          <a:bodyPr/>
          <a:lstStyle/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" altLang="en-US" sz="2000" dirty="0"/>
              <a:t>Iron homeostasis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sr-Cyrl-CS" altLang="en-US" sz="2000" dirty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" sz="2000" dirty="0">
                <a:solidFill>
                  <a:srgbClr val="7030A0"/>
                </a:solidFill>
                <a:latin typeface="+mj-lt"/>
              </a:rPr>
              <a:t>Iron absorption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>
                <a:latin typeface="+mj-lt"/>
              </a:rPr>
              <a:t>Mainly in duodenum and proximal jejunum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smtClean="0">
                <a:latin typeface="+mj-lt"/>
              </a:rPr>
              <a:t>Fe </a:t>
            </a:r>
            <a:r>
              <a:rPr lang="en-US" sz="2000" dirty="0">
                <a:latin typeface="+mj-lt"/>
              </a:rPr>
              <a:t>from myoglobin and hemoglobin is directly absorbed in the form of HEM.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>
                <a:latin typeface="+mj-lt"/>
              </a:rPr>
              <a:t>Vitamin C increases resorption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 err="1">
                <a:latin typeface="+mj-lt"/>
              </a:rPr>
              <a:t>HCl</a:t>
            </a:r>
            <a:r>
              <a:rPr lang="en-US" sz="2000" dirty="0">
                <a:latin typeface="+mj-lt"/>
              </a:rPr>
              <a:t> helps (to dissolve food)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000" dirty="0">
                <a:latin typeface="+mj-lt"/>
              </a:rPr>
              <a:t>Average food contains mainly </a:t>
            </a:r>
            <a:r>
              <a:rPr lang="en-US" sz="2000" dirty="0" smtClean="0">
                <a:latin typeface="+mj-lt"/>
              </a:rPr>
              <a:t>form Fe3+, </a:t>
            </a:r>
            <a:r>
              <a:rPr lang="en-US" sz="2000" dirty="0">
                <a:latin typeface="+mj-lt"/>
              </a:rPr>
              <a:t>which is poorly usable, so it must be reduced to soluble </a:t>
            </a:r>
            <a:r>
              <a:rPr lang="en-US" sz="2000" dirty="0" smtClean="0">
                <a:latin typeface="+mj-lt"/>
              </a:rPr>
              <a:t>Fe2+ </a:t>
            </a:r>
            <a:r>
              <a:rPr lang="en-US" sz="2000" dirty="0">
                <a:latin typeface="+mj-lt"/>
              </a:rPr>
              <a:t>under the influence of vitamin C.</a:t>
            </a:r>
            <a:endParaRPr lang="sr-Cyrl-CS" sz="2000" dirty="0"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sr-Latn-RS" sz="2000" dirty="0" smtClean="0">
              <a:solidFill>
                <a:srgbClr val="7030A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Fe is lost in small amounts: by desquamation of cells of the GIT, epidermis, epithelium of renal tubules, removal of hair, nails and secretions, menstrual bleeding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Endogenous /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extraintestinal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/ factors, which regulate the amount of absorption, the volume of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erythrocytopoiesis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, hypoxia,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anemia, level of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E</a:t>
            </a:r>
            <a:r>
              <a:rPr lang="sr-Latn-RS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r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amount of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Fe</a:t>
            </a:r>
            <a:endParaRPr lang="sr-Cyrl-C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en-US" sz="20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sr-Cyrl-CS" sz="2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BF58901A-8BB2-4215-B903-113D6F8DF1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266700"/>
            <a:ext cx="8229600" cy="114300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EE2B09-44C7-42E3-A3A1-1CA1B6142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1382713"/>
            <a:ext cx="4537075" cy="478313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altLang="en-US" sz="2000" dirty="0"/>
              <a:t>Iron homeostasis</a:t>
            </a:r>
          </a:p>
          <a:p>
            <a:pPr>
              <a:buFontTx/>
              <a:buNone/>
              <a:defRPr/>
            </a:pPr>
            <a:endParaRPr lang="sr-Cyrl-RS" sz="2000" dirty="0"/>
          </a:p>
          <a:p>
            <a:pPr>
              <a:buFontTx/>
              <a:buNone/>
              <a:defRPr/>
            </a:pPr>
            <a:r>
              <a:rPr lang="en" sz="2000" b="1" dirty="0">
                <a:solidFill>
                  <a:srgbClr val="7030A0"/>
                </a:solidFill>
              </a:rPr>
              <a:t>Hepcidin</a:t>
            </a:r>
            <a:r>
              <a:rPr lang="en" sz="2000" dirty="0">
                <a:solidFill>
                  <a:srgbClr val="7030A0"/>
                </a:solidFill>
              </a:rPr>
              <a:t> </a:t>
            </a:r>
          </a:p>
          <a:p>
            <a:pPr>
              <a:defRPr/>
            </a:pPr>
            <a:r>
              <a:rPr lang="en" sz="2000" dirty="0"/>
              <a:t>Inflammatory </a:t>
            </a:r>
            <a:r>
              <a:rPr lang="en" sz="2000" dirty="0" smtClean="0"/>
              <a:t>protein</a:t>
            </a:r>
            <a:r>
              <a:rPr lang="sr-Latn-RS" sz="2000" dirty="0" smtClean="0"/>
              <a:t>,</a:t>
            </a:r>
            <a:r>
              <a:rPr lang="en" sz="2000" dirty="0" smtClean="0"/>
              <a:t> </a:t>
            </a:r>
            <a:r>
              <a:rPr lang="en" sz="2000" dirty="0"/>
              <a:t>regulator of iron metabolism</a:t>
            </a:r>
          </a:p>
          <a:p>
            <a:pPr>
              <a:defRPr/>
            </a:pPr>
            <a:r>
              <a:rPr lang="en" sz="2000" dirty="0"/>
              <a:t>It is mainly synthesized in the liver</a:t>
            </a:r>
          </a:p>
          <a:p>
            <a:pPr>
              <a:defRPr/>
            </a:pPr>
            <a:r>
              <a:rPr lang="en" sz="2000" dirty="0"/>
              <a:t>A low level of iron </a:t>
            </a:r>
            <a:r>
              <a:rPr lang="en" sz="2000" dirty="0" smtClean="0"/>
              <a:t>reduces </a:t>
            </a:r>
            <a:r>
              <a:rPr lang="en" sz="2000" dirty="0"/>
              <a:t>and an excess of iron stimulates </a:t>
            </a:r>
            <a:r>
              <a:rPr lang="en" sz="2000" dirty="0" smtClean="0"/>
              <a:t>synthesis</a:t>
            </a:r>
            <a:r>
              <a:rPr lang="sr-Latn-RS" sz="2000" dirty="0"/>
              <a:t> </a:t>
            </a:r>
            <a:r>
              <a:rPr lang="sr-Latn-RS" sz="2000" dirty="0" smtClean="0"/>
              <a:t>of</a:t>
            </a:r>
            <a:r>
              <a:rPr lang="en" sz="2000" dirty="0" smtClean="0"/>
              <a:t> </a:t>
            </a:r>
            <a:r>
              <a:rPr lang="en" sz="2000" dirty="0"/>
              <a:t>hepcidin in the body</a:t>
            </a:r>
            <a:endParaRPr lang="en-US" sz="2000" dirty="0"/>
          </a:p>
          <a:p>
            <a:pPr>
              <a:lnSpc>
                <a:spcPct val="80000"/>
              </a:lnSpc>
              <a:defRPr/>
            </a:pPr>
            <a:r>
              <a:rPr lang="en" sz="2000" dirty="0"/>
              <a:t>It leads to a decrease in iron resorption in the GIT and inhibition </a:t>
            </a:r>
            <a:r>
              <a:rPr lang="en" sz="2000" dirty="0" smtClean="0"/>
              <a:t>mobilization </a:t>
            </a:r>
            <a:r>
              <a:rPr lang="en" sz="2000" dirty="0"/>
              <a:t>of </a:t>
            </a:r>
            <a:r>
              <a:rPr lang="en" sz="2000" dirty="0" smtClean="0"/>
              <a:t>iron </a:t>
            </a:r>
            <a:r>
              <a:rPr lang="en" sz="2000" dirty="0"/>
              <a:t>from macrophages</a:t>
            </a:r>
            <a:endParaRPr lang="en-US" sz="2000" dirty="0">
              <a:latin typeface="+mj-lt"/>
            </a:endParaRPr>
          </a:p>
          <a:p>
            <a:pPr>
              <a:buFontTx/>
              <a:buNone/>
              <a:defRPr/>
            </a:pPr>
            <a:endParaRPr lang="sr-Cyrl-CS" sz="2400" dirty="0"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</p:txBody>
      </p:sp>
      <p:pic>
        <p:nvPicPr>
          <p:cNvPr id="21508" name="Picture 1">
            <a:extLst>
              <a:ext uri="{FF2B5EF4-FFF2-40B4-BE49-F238E27FC236}">
                <a16:creationId xmlns:a16="http://schemas.microsoft.com/office/drawing/2014/main" xmlns="" id="{C1C9893E-6FB0-4887-B089-1AACD7782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384300"/>
            <a:ext cx="398145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4">
            <a:extLst>
              <a:ext uri="{FF2B5EF4-FFF2-40B4-BE49-F238E27FC236}">
                <a16:creationId xmlns:a16="http://schemas.microsoft.com/office/drawing/2014/main" xmlns="" id="{34EE1D7E-EFC4-4F8C-9C42-BCD9717E4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2600" y="404664"/>
            <a:ext cx="21447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dirty="0"/>
              <a:t>ANEMIA</a:t>
            </a:r>
            <a:endParaRPr lang="en-US" altLang="en-US" dirty="0"/>
          </a:p>
        </p:txBody>
      </p:sp>
      <p:sp>
        <p:nvSpPr>
          <p:cNvPr id="4100" name="TextBox 5">
            <a:extLst>
              <a:ext uri="{FF2B5EF4-FFF2-40B4-BE49-F238E27FC236}">
                <a16:creationId xmlns:a16="http://schemas.microsoft.com/office/drawing/2014/main" xmlns="" id="{A946182B-19A4-43D9-A85A-51580D4E79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" y="1628800"/>
            <a:ext cx="5072063" cy="452431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" altLang="en-US" sz="2000" dirty="0" smtClean="0"/>
              <a:t>Absolute </a:t>
            </a:r>
            <a:r>
              <a:rPr lang="en" altLang="en-US" sz="2000" dirty="0"/>
              <a:t>decrease in the total mass of erythrocytes</a:t>
            </a:r>
          </a:p>
          <a:p>
            <a:pPr marL="342900" indent="-342900" eaLnBrk="1" hangingPunct="1"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n-US" altLang="en-US" sz="2000" dirty="0"/>
              <a:t>In practice, anemia is defined as a decrease in the concentration of </a:t>
            </a:r>
            <a:r>
              <a:rPr lang="en-US" altLang="en-US" sz="2000" dirty="0" smtClean="0"/>
              <a:t>hemoglobin</a:t>
            </a:r>
            <a:r>
              <a:rPr lang="sr-Latn-RS" altLang="en-US" sz="2000" dirty="0"/>
              <a:t>:</a:t>
            </a:r>
            <a:endParaRPr lang="sr-Cyrl-CS" altLang="en-US" sz="2400" dirty="0"/>
          </a:p>
          <a:p>
            <a:pPr>
              <a:defRPr/>
            </a:pPr>
            <a:r>
              <a:rPr lang="en" altLang="en-US" sz="2000" dirty="0"/>
              <a:t>WHO criteria:</a:t>
            </a:r>
            <a:endParaRPr lang="en-US" altLang="en-US" sz="2000" dirty="0"/>
          </a:p>
          <a:p>
            <a:pPr>
              <a:defRPr/>
            </a:pPr>
            <a:r>
              <a:rPr lang="en" altLang="en-US" sz="2000" dirty="0"/>
              <a:t>Hb &lt;</a:t>
            </a:r>
            <a:r>
              <a:rPr lang="en" altLang="en-US" sz="2000" dirty="0" smtClean="0"/>
              <a:t>130g/</a:t>
            </a:r>
            <a:r>
              <a:rPr lang="sr-Latn-RS" altLang="en-US" sz="2000" dirty="0" smtClean="0"/>
              <a:t>L</a:t>
            </a:r>
            <a:r>
              <a:rPr lang="en" altLang="en-US" sz="2000" dirty="0" smtClean="0"/>
              <a:t> </a:t>
            </a:r>
            <a:r>
              <a:rPr lang="en" altLang="en-US" sz="2000" dirty="0"/>
              <a:t>men</a:t>
            </a:r>
          </a:p>
          <a:p>
            <a:pPr>
              <a:defRPr/>
            </a:pPr>
            <a:r>
              <a:rPr lang="en" altLang="en-US" sz="2000" dirty="0"/>
              <a:t>Hb &lt; </a:t>
            </a:r>
            <a:r>
              <a:rPr lang="en" altLang="en-US" sz="2000" dirty="0" smtClean="0"/>
              <a:t>120g/</a:t>
            </a:r>
            <a:r>
              <a:rPr lang="sr-Latn-RS" altLang="en-US" sz="2000" dirty="0" smtClean="0"/>
              <a:t>L</a:t>
            </a:r>
            <a:r>
              <a:rPr lang="en" altLang="en-US" sz="2000" dirty="0" smtClean="0"/>
              <a:t> </a:t>
            </a:r>
            <a:r>
              <a:rPr lang="en" altLang="en-US" sz="2000" dirty="0"/>
              <a:t>women</a:t>
            </a:r>
            <a:endParaRPr lang="sr-Latn-RS" altLang="en-US" sz="2000" dirty="0"/>
          </a:p>
          <a:p>
            <a:pPr>
              <a:defRPr/>
            </a:pPr>
            <a:r>
              <a:rPr lang="en" altLang="en-US" sz="2000" dirty="0"/>
              <a:t>Hb &lt; </a:t>
            </a:r>
            <a:r>
              <a:rPr lang="en" altLang="en-US" sz="2000" dirty="0" smtClean="0"/>
              <a:t>110g/</a:t>
            </a:r>
            <a:r>
              <a:rPr lang="sr-Latn-RS" altLang="en-US" sz="2000" dirty="0" smtClean="0"/>
              <a:t>L</a:t>
            </a:r>
            <a:r>
              <a:rPr lang="en" altLang="en-US" sz="2000" dirty="0" smtClean="0"/>
              <a:t> </a:t>
            </a:r>
            <a:r>
              <a:rPr lang="en" altLang="en-US" sz="2000" dirty="0"/>
              <a:t>pregnant women</a:t>
            </a:r>
          </a:p>
          <a:p>
            <a:pPr>
              <a:defRPr/>
            </a:pPr>
            <a:r>
              <a:rPr lang="en" altLang="en-US" sz="2000" dirty="0"/>
              <a:t>Limits for 10 g/l Hb lower for older than 65 years</a:t>
            </a:r>
          </a:p>
          <a:p>
            <a:pPr>
              <a:buFontTx/>
              <a:buNone/>
              <a:defRPr/>
            </a:pPr>
            <a:endParaRPr lang="sr-Cyrl-RS" altLang="en-US" sz="2000" dirty="0"/>
          </a:p>
          <a:p>
            <a:pPr eaLnBrk="1" hangingPunct="1">
              <a:spcBef>
                <a:spcPct val="0"/>
              </a:spcBef>
              <a:buNone/>
              <a:defRPr/>
            </a:pPr>
            <a:endParaRPr lang="en-US" altLang="en-US" sz="2400" dirty="0"/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xmlns="" id="{C00180C0-F09C-4553-B794-AB8DBC9911B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7313" y="1484313"/>
            <a:ext cx="3787775" cy="4468812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xmlns="" id="{33740337-42FF-4F26-8324-0F09F85EE4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229600" cy="114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sr-Cyrl-CS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DB30F1-A90C-4720-8F09-EC6FBC3EB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484313"/>
            <a:ext cx="8229600" cy="3816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endParaRPr lang="sr-Cyrl-C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sr-Cyrl-C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The average food contains 10-15 mg of iron, it is used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only about 10-15%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sr-Cyrl-C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Daily </a:t>
            </a:r>
            <a:r>
              <a:rPr lang="en-US" altLang="en-US" sz="2000" dirty="0" smtClean="0"/>
              <a:t>requirements </a:t>
            </a:r>
            <a:r>
              <a:rPr lang="en-US" altLang="en-US" sz="2000" dirty="0"/>
              <a:t>for </a:t>
            </a:r>
            <a:r>
              <a:rPr lang="en-US" altLang="en-US" sz="2000" dirty="0" smtClean="0"/>
              <a:t>iron</a:t>
            </a:r>
            <a:endParaRPr lang="sr-Latn-RS" alt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en" altLang="en-US" sz="2000" dirty="0" smtClean="0"/>
              <a:t>1 </a:t>
            </a:r>
            <a:r>
              <a:rPr lang="en" altLang="en-US" sz="2000" dirty="0"/>
              <a:t>mg of elemental iron for men</a:t>
            </a:r>
          </a:p>
          <a:p>
            <a:pPr>
              <a:defRPr/>
            </a:pPr>
            <a:r>
              <a:rPr lang="en" altLang="en-US" sz="2000" dirty="0"/>
              <a:t>2 mg for women in the reproductive period</a:t>
            </a:r>
          </a:p>
          <a:p>
            <a:pPr>
              <a:defRPr/>
            </a:pPr>
            <a:r>
              <a:rPr lang="en" altLang="en-US" sz="2000" dirty="0"/>
              <a:t>3 mg during pregnancy (loss of 680-800 mg Fe during childbirth, about 140 mg during breastfeeding)</a:t>
            </a:r>
            <a:endParaRPr lang="sr-Latn-CS" altLang="en-US" sz="2000" dirty="0"/>
          </a:p>
          <a:p>
            <a:pPr>
              <a:lnSpc>
                <a:spcPct val="80000"/>
              </a:lnSpc>
              <a:defRPr/>
            </a:pPr>
            <a:endParaRPr lang="en-US" sz="2000" dirty="0"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xmlns="" id="{C32F12EE-ED41-4F0F-AA20-CAE4BCBCFC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2938" y="500063"/>
            <a:ext cx="7556500" cy="84455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xmlns="" id="{61213CBE-2302-4EF5-88DB-1615A9E38A6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0507" y="1597818"/>
            <a:ext cx="8229600" cy="4525963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en" altLang="en-US" sz="2400" dirty="0"/>
              <a:t> </a:t>
            </a:r>
            <a:r>
              <a:rPr lang="en" altLang="en-US" sz="2200" dirty="0"/>
              <a:t>Causes of iron deficiency</a:t>
            </a:r>
          </a:p>
          <a:p>
            <a:pPr marL="0" indent="0">
              <a:buNone/>
              <a:defRPr/>
            </a:pPr>
            <a:endParaRPr lang="en-US" altLang="en-US" sz="2800" dirty="0"/>
          </a:p>
          <a:p>
            <a:pPr marL="0" indent="0">
              <a:buFontTx/>
              <a:buNone/>
              <a:defRPr/>
            </a:pPr>
            <a:endParaRPr lang="en-US" altLang="en-US" dirty="0"/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xmlns="" id="{21FAED18-AF45-4D23-830E-6DAADBEB6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6463" y="56134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Comic Sans MS" panose="030F0702030302020204" pitchFamily="66" charset="0"/>
            </a:endParaRPr>
          </a:p>
        </p:txBody>
      </p:sp>
      <p:sp>
        <p:nvSpPr>
          <p:cNvPr id="33797" name="Text Box 5">
            <a:extLst>
              <a:ext uri="{FF2B5EF4-FFF2-40B4-BE49-F238E27FC236}">
                <a16:creationId xmlns:a16="http://schemas.microsoft.com/office/drawing/2014/main" xmlns="" id="{0DDD3633-0226-42DD-A422-DE7CA7713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860800"/>
            <a:ext cx="2684463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Increased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request for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iron or hematopoiesis</a:t>
            </a:r>
          </a:p>
          <a:p>
            <a:pPr>
              <a:defRPr/>
            </a:pPr>
            <a:endParaRPr lang="sr-Cyrl-CS" sz="2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xmlns="" id="{25145A7A-AE2E-415B-941C-245B24005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6274" y="4000500"/>
            <a:ext cx="200567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Increased loss</a:t>
            </a:r>
          </a:p>
          <a:p>
            <a:pPr algn="ctr"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of iron</a:t>
            </a:r>
          </a:p>
        </p:txBody>
      </p:sp>
      <p:sp>
        <p:nvSpPr>
          <p:cNvPr id="33799" name="Text Box 7">
            <a:extLst>
              <a:ext uri="{FF2B5EF4-FFF2-40B4-BE49-F238E27FC236}">
                <a16:creationId xmlns:a16="http://schemas.microsoft.com/office/drawing/2014/main" xmlns="" id="{C87AC696-C241-489B-83DF-304E8D302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860800"/>
            <a:ext cx="28797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Decreased intake, absorption or incorporation of iron</a:t>
            </a:r>
          </a:p>
        </p:txBody>
      </p:sp>
      <p:sp>
        <p:nvSpPr>
          <p:cNvPr id="23560" name="AutoShape 8">
            <a:extLst>
              <a:ext uri="{FF2B5EF4-FFF2-40B4-BE49-F238E27FC236}">
                <a16:creationId xmlns:a16="http://schemas.microsoft.com/office/drawing/2014/main" xmlns="" id="{A63E4B35-500C-423B-B45C-D2D7CBFCC469}"/>
              </a:ext>
            </a:extLst>
          </p:cNvPr>
          <p:cNvSpPr>
            <a:spLocks noChangeArrowheads="1"/>
          </p:cNvSpPr>
          <p:nvPr/>
        </p:nvSpPr>
        <p:spPr bwMode="auto">
          <a:xfrm rot="-1796385">
            <a:off x="1547813" y="2852738"/>
            <a:ext cx="863600" cy="576262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3561" name="AutoShape 9">
            <a:extLst>
              <a:ext uri="{FF2B5EF4-FFF2-40B4-BE49-F238E27FC236}">
                <a16:creationId xmlns:a16="http://schemas.microsoft.com/office/drawing/2014/main" xmlns="" id="{B8788E55-0EDA-4574-98B6-07A92658EC3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923507" y="2996406"/>
            <a:ext cx="863600" cy="576263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sr-Latn-CS" altLang="en-US" sz="1800">
              <a:latin typeface="Comic Sans MS" panose="030F0702030302020204" pitchFamily="66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1800">
              <a:latin typeface="Comic Sans MS" panose="030F0702030302020204" pitchFamily="66" charset="0"/>
            </a:endParaRPr>
          </a:p>
        </p:txBody>
      </p:sp>
      <p:sp>
        <p:nvSpPr>
          <p:cNvPr id="23562" name="AutoShape 10">
            <a:extLst>
              <a:ext uri="{FF2B5EF4-FFF2-40B4-BE49-F238E27FC236}">
                <a16:creationId xmlns:a16="http://schemas.microsoft.com/office/drawing/2014/main" xmlns="" id="{F16A3A27-4E35-4A47-A473-36B9DD367948}"/>
              </a:ext>
            </a:extLst>
          </p:cNvPr>
          <p:cNvSpPr>
            <a:spLocks noChangeArrowheads="1"/>
          </p:cNvSpPr>
          <p:nvPr/>
        </p:nvSpPr>
        <p:spPr bwMode="auto">
          <a:xfrm rot="-8494608">
            <a:off x="6588125" y="2924175"/>
            <a:ext cx="863600" cy="576263"/>
          </a:xfrm>
          <a:prstGeom prst="leftArrow">
            <a:avLst>
              <a:gd name="adj1" fmla="val 50000"/>
              <a:gd name="adj2" fmla="val 3746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xmlns="" id="{CBF0AF92-79C3-447D-9E7F-49C4A66329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42938" y="285750"/>
            <a:ext cx="7554912" cy="1000125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en-US" altLang="en-US" sz="3200" dirty="0">
              <a:solidFill>
                <a:srgbClr val="FF0000"/>
              </a:solidFill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xmlns="" id="{3D915385-CDC9-492B-A391-97A426FB4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208963" cy="51435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en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" sz="2200" dirty="0"/>
              <a:t>Causes of iron deficiency </a:t>
            </a:r>
            <a:r>
              <a:rPr lang="sr-Latn-CS" sz="2200" dirty="0">
                <a:solidFill>
                  <a:srgbClr val="FF0000"/>
                </a:solidFill>
              </a:rPr>
              <a:t/>
            </a:r>
            <a:br>
              <a:rPr lang="sr-Latn-CS" sz="2200" dirty="0">
                <a:solidFill>
                  <a:srgbClr val="FF0000"/>
                </a:solidFill>
              </a:rPr>
            </a:br>
            <a:endParaRPr lang="sr-Cyrl-CS" sz="22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" sz="2200" b="1" dirty="0" smtClean="0">
                <a:solidFill>
                  <a:schemeClr val="accent6">
                    <a:lumMod val="75000"/>
                  </a:schemeClr>
                </a:solidFill>
              </a:rPr>
              <a:t>Increased </a:t>
            </a:r>
            <a:r>
              <a:rPr lang="en" sz="2200" b="1" dirty="0">
                <a:solidFill>
                  <a:schemeClr val="accent6">
                    <a:lumMod val="75000"/>
                  </a:schemeClr>
                </a:solidFill>
              </a:rPr>
              <a:t>request </a:t>
            </a:r>
            <a:r>
              <a:rPr lang="en" sz="2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" sz="2200" b="1" dirty="0">
                <a:solidFill>
                  <a:schemeClr val="accent6">
                    <a:lumMod val="75000"/>
                  </a:schemeClr>
                </a:solidFill>
              </a:rPr>
              <a:t>for iron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" sz="2200" dirty="0"/>
              <a:t>rapid growth of a child or adolescent</a:t>
            </a:r>
            <a:endParaRPr lang="en-US" sz="22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" sz="2200" dirty="0"/>
              <a:t>pregnancy, especially in the last trimester</a:t>
            </a:r>
            <a:endParaRPr lang="en-US" sz="22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" sz="2200" dirty="0"/>
              <a:t>erythropoietin therapy</a:t>
            </a:r>
            <a:endParaRPr lang="sr-Cyrl-CS" sz="22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sr-Cyrl-CS" sz="22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" sz="2200" b="1" dirty="0">
                <a:solidFill>
                  <a:schemeClr val="accent6">
                    <a:lumMod val="75000"/>
                  </a:schemeClr>
                </a:solidFill>
              </a:rPr>
              <a:t>Decreased intake, absorption or incorporation of iron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" sz="2200" dirty="0"/>
              <a:t>atrophic gastritis</a:t>
            </a:r>
            <a:endParaRPr lang="en-US" sz="2200" dirty="0"/>
          </a:p>
          <a:p>
            <a:pPr>
              <a:buFont typeface="Arial" pitchFamily="34" charset="0"/>
              <a:buChar char="•"/>
              <a:defRPr/>
            </a:pPr>
            <a:r>
              <a:rPr lang="en" sz="2200" dirty="0"/>
              <a:t>gluten enteropathy - sprue</a:t>
            </a:r>
            <a:endParaRPr lang="en-US" sz="2200" dirty="0"/>
          </a:p>
          <a:p>
            <a:pPr>
              <a:buFont typeface="Arial" pitchFamily="34" charset="0"/>
              <a:buChar char="•"/>
              <a:defRPr/>
            </a:pPr>
            <a:r>
              <a:rPr lang="en" sz="2200" dirty="0"/>
              <a:t>partial gastrectomy</a:t>
            </a:r>
            <a:endParaRPr lang="en-US" sz="2200" dirty="0"/>
          </a:p>
          <a:p>
            <a:pPr>
              <a:buFont typeface="Arial" pitchFamily="34" charset="0"/>
              <a:buChar char="•"/>
              <a:defRPr/>
            </a:pPr>
            <a:r>
              <a:rPr lang="en" sz="2200" dirty="0"/>
              <a:t>inadequate nutrition, especially vegetarianism</a:t>
            </a:r>
            <a:endParaRPr lang="en-US" sz="2200" dirty="0"/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xmlns="" id="{DD48985B-269E-4D90-8FD8-73F665A3C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285750"/>
            <a:ext cx="8064500" cy="714375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r>
              <a:rPr lang="sr-Cyrl-CS" altLang="en-US" sz="3200" dirty="0">
                <a:solidFill>
                  <a:schemeClr val="tx1"/>
                </a:solidFill>
              </a:rPr>
              <a:t/>
            </a:r>
            <a:br>
              <a:rPr lang="sr-Cyrl-CS" altLang="en-US" sz="3200" dirty="0">
                <a:solidFill>
                  <a:schemeClr val="tx1"/>
                </a:solidFill>
              </a:rPr>
            </a:br>
            <a:endParaRPr lang="en-US" altLang="en-US" sz="3200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xmlns="" id="{1FAE104E-7354-41BD-9085-9777B6775AB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857375"/>
            <a:ext cx="4310062" cy="4530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Gastrointestinal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hiatus hernia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esophageal varices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peptic ulcer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ingestion: aspirin, NSAIDs,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corticosteroids and alcohol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neoplasms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ulcerative colitis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telangiectasia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 smtClean="0"/>
              <a:t>angiodysplasia</a:t>
            </a:r>
            <a:endParaRPr lang="sr-Cyrl-CS" altLang="en-US" sz="2000" dirty="0"/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diverticulosis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hemorrhoids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helminthiasis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(Schistosoma mansoni,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Trichuris trichiura)</a:t>
            </a:r>
            <a:endParaRPr lang="sr-Latn-CS" altLang="en-US" sz="2000" i="1" dirty="0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xmlns="" id="{8427798F-623E-45A3-9C6D-9FE1C4F45304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932040" y="1722437"/>
            <a:ext cx="3738563" cy="4800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Uterine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menometrorrhagia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postpartum hemorrhage</a:t>
            </a:r>
            <a:endParaRPr lang="en-U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Pulmonary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pulmonary hemosiderosis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Goodpasture's syndrome</a:t>
            </a:r>
            <a:endParaRPr lang="en-U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Urinary tract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hematuria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chronic dialysis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chronic hemoglobinuria or hemosiderinuria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dirty="0"/>
              <a:t> (PNH or hr. intravasc. hemolysis)</a:t>
            </a:r>
            <a:endParaRPr lang="en-US" altLang="en-US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Other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- blood donation</a:t>
            </a:r>
          </a:p>
          <a:p>
            <a:pPr>
              <a:lnSpc>
                <a:spcPct val="80000"/>
              </a:lnSpc>
              <a:defRPr/>
            </a:pPr>
            <a:r>
              <a:rPr lang="en" altLang="en-US" sz="2000" dirty="0"/>
              <a:t>- self-harm</a:t>
            </a:r>
            <a:endParaRPr lang="en-US" altLang="en-US" sz="2000" dirty="0"/>
          </a:p>
          <a:p>
            <a:pPr>
              <a:lnSpc>
                <a:spcPct val="80000"/>
              </a:lnSpc>
              <a:defRPr/>
            </a:pPr>
            <a:endParaRPr lang="en-US" alt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64F42D2-55C9-4F6A-A5BE-0AB813D8D7B9}"/>
              </a:ext>
            </a:extLst>
          </p:cNvPr>
          <p:cNvSpPr txBox="1"/>
          <p:nvPr/>
        </p:nvSpPr>
        <p:spPr>
          <a:xfrm>
            <a:off x="428625" y="1357313"/>
            <a:ext cx="33464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" sz="2000" b="1" dirty="0">
                <a:solidFill>
                  <a:schemeClr val="accent6">
                    <a:lumMod val="75000"/>
                  </a:schemeClr>
                </a:solidFill>
              </a:rPr>
              <a:t>Increased iron loss</a:t>
            </a:r>
            <a:r>
              <a:rPr lang="en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5606" name="TextBox 5">
            <a:extLst>
              <a:ext uri="{FF2B5EF4-FFF2-40B4-BE49-F238E27FC236}">
                <a16:creationId xmlns:a16="http://schemas.microsoft.com/office/drawing/2014/main" xmlns="" id="{F6E5B447-A332-4737-AE6A-4D7FEA6F6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746124"/>
            <a:ext cx="3387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sz="2000" dirty="0"/>
              <a:t>Causes of iron deficiency </a:t>
            </a:r>
            <a:r>
              <a:rPr lang="sr-Latn-CS" altLang="en-US" sz="2000" dirty="0">
                <a:solidFill>
                  <a:srgbClr val="FF0000"/>
                </a:solidFill>
              </a:rPr>
              <a:t/>
            </a:r>
            <a:br>
              <a:rPr lang="sr-Latn-CS" altLang="en-US" sz="2000" dirty="0">
                <a:solidFill>
                  <a:srgbClr val="FF0000"/>
                </a:solidFill>
              </a:rPr>
            </a:br>
            <a:endParaRPr lang="en-US" altLang="en-US" sz="2000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-254454" y="260648"/>
            <a:ext cx="9572626" cy="1071562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64685"/>
            <a:ext cx="9144000" cy="600075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sr-Latn-RS" altLang="en-US" sz="2400" dirty="0" smtClean="0">
                <a:solidFill>
                  <a:schemeClr val="tx1"/>
                </a:solidFill>
              </a:rPr>
              <a:t>C</a:t>
            </a:r>
            <a:r>
              <a:rPr lang="en" altLang="en-US" sz="2400" dirty="0" smtClean="0">
                <a:solidFill>
                  <a:schemeClr val="tx1"/>
                </a:solidFill>
              </a:rPr>
              <a:t>linical p</a:t>
            </a:r>
            <a:r>
              <a:rPr lang="sr-Latn-RS" altLang="en-US" sz="2400" dirty="0" smtClean="0">
                <a:solidFill>
                  <a:schemeClr val="tx1"/>
                </a:solidFill>
              </a:rPr>
              <a:t>resentation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>
              <a:defRPr/>
            </a:pPr>
            <a:r>
              <a:rPr lang="en" sz="2200" dirty="0"/>
              <a:t>Fatigue, drowsiness, poor concentration</a:t>
            </a:r>
          </a:p>
          <a:p>
            <a:pPr>
              <a:defRPr/>
            </a:pPr>
            <a:r>
              <a:rPr lang="en" sz="2200" dirty="0"/>
              <a:t>Pale skin</a:t>
            </a:r>
          </a:p>
          <a:p>
            <a:pPr>
              <a:defRPr/>
            </a:pPr>
            <a:r>
              <a:rPr lang="en" sz="2200" dirty="0"/>
              <a:t>Palpitations, headaches, tinnitus auris.</a:t>
            </a:r>
          </a:p>
          <a:p>
            <a:pPr>
              <a:defRPr/>
            </a:pPr>
            <a:r>
              <a:rPr lang="en" sz="2200" dirty="0"/>
              <a:t>Brittleness​ </a:t>
            </a:r>
            <a:r>
              <a:rPr lang="en" sz="2200" dirty="0" smtClean="0"/>
              <a:t>nails, brittle </a:t>
            </a:r>
            <a:r>
              <a:rPr lang="en" sz="2200" dirty="0"/>
              <a:t>hair</a:t>
            </a:r>
          </a:p>
          <a:p>
            <a:pPr>
              <a:defRPr/>
            </a:pPr>
            <a:r>
              <a:rPr lang="en" sz="2200" dirty="0" smtClean="0"/>
              <a:t>Koilonychia </a:t>
            </a:r>
            <a:endParaRPr lang="sr-Latn-RS" sz="2200" dirty="0" smtClean="0"/>
          </a:p>
          <a:p>
            <a:pPr>
              <a:defRPr/>
            </a:pPr>
            <a:r>
              <a:rPr lang="en" sz="2200" dirty="0" smtClean="0"/>
              <a:t>Decreased </a:t>
            </a:r>
            <a:r>
              <a:rPr lang="en" sz="2200" dirty="0"/>
              <a:t>muscle mass and muscle cramps (hypoxia and reduced myoglobin synthesis)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" sz="2200" dirty="0"/>
              <a:t> </a:t>
            </a:r>
            <a:r>
              <a:rPr lang="en" sz="2200" dirty="0">
                <a:solidFill>
                  <a:srgbClr val="0070C0"/>
                </a:solidFill>
              </a:rPr>
              <a:t>Epithelial changes </a:t>
            </a:r>
            <a:r>
              <a:rPr lang="en" sz="2200" dirty="0"/>
              <a:t>with glossitis, stomatitis </a:t>
            </a:r>
            <a:r>
              <a:rPr lang="en" sz="2200" dirty="0" smtClean="0"/>
              <a:t>(angulus </a:t>
            </a:r>
            <a:r>
              <a:rPr lang="en" sz="2200" dirty="0"/>
              <a:t>infectiosus oris</a:t>
            </a:r>
            <a:r>
              <a:rPr lang="en" sz="2200" dirty="0" smtClean="0"/>
              <a:t>)</a:t>
            </a:r>
            <a:r>
              <a:rPr lang="sr-Latn-RS" sz="2200" dirty="0" smtClean="0"/>
              <a:t>,</a:t>
            </a:r>
            <a:r>
              <a:rPr lang="en" sz="2200" dirty="0" smtClean="0"/>
              <a:t> the </a:t>
            </a:r>
            <a:r>
              <a:rPr lang="en" sz="2200" dirty="0"/>
              <a:t>need to swallow ice (pagophagia) and </a:t>
            </a:r>
            <a:r>
              <a:rPr lang="en-US" sz="2200" dirty="0" smtClean="0"/>
              <a:t>ground </a:t>
            </a:r>
            <a:r>
              <a:rPr lang="en" sz="2200" dirty="0" smtClean="0"/>
              <a:t>(</a:t>
            </a:r>
            <a:r>
              <a:rPr lang="en" sz="2200" dirty="0"/>
              <a:t>geophagia)</a:t>
            </a:r>
            <a:endParaRPr lang="sr-Cyrl-CS" sz="2200" dirty="0"/>
          </a:p>
          <a:p>
            <a:pPr marL="0" indent="0">
              <a:buNone/>
              <a:defRPr/>
            </a:pPr>
            <a:endParaRPr lang="sr-Cyrl-CS" sz="2200" dirty="0"/>
          </a:p>
          <a:p>
            <a:pPr>
              <a:defRPr/>
            </a:pPr>
            <a:endParaRPr lang="sr-Cyrl-CS" sz="2200" dirty="0"/>
          </a:p>
          <a:p>
            <a:pPr>
              <a:buFontTx/>
              <a:buNone/>
              <a:defRPr/>
            </a:pPr>
            <a:endParaRPr lang="sr-Latn-CS" sz="2200" dirty="0"/>
          </a:p>
        </p:txBody>
      </p:sp>
    </p:spTree>
    <p:extLst>
      <p:ext uri="{BB962C8B-B14F-4D97-AF65-F5344CB8AC3E}">
        <p14:creationId xmlns:p14="http://schemas.microsoft.com/office/powerpoint/2010/main" val="420800807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3600" dirty="0">
                <a:solidFill>
                  <a:schemeClr val="tx1"/>
                </a:solidFill>
              </a:rPr>
              <a:t>IRON DEFICIENCY </a:t>
            </a:r>
            <a:r>
              <a:rPr lang="en" altLang="en-US" sz="3600" dirty="0">
                <a:solidFill>
                  <a:schemeClr val="tx1"/>
                </a:solidFill>
              </a:rPr>
              <a:t>ANEMIA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772816"/>
            <a:ext cx="4185027" cy="3704903"/>
          </a:xfrm>
        </p:spPr>
      </p:pic>
      <p:sp>
        <p:nvSpPr>
          <p:cNvPr id="5" name="TextBox 4"/>
          <p:cNvSpPr txBox="1"/>
          <p:nvPr/>
        </p:nvSpPr>
        <p:spPr>
          <a:xfrm>
            <a:off x="179512" y="2055606"/>
            <a:ext cx="44644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dirty="0"/>
              <a:t>Plummer-Vinson syndrome </a:t>
            </a:r>
            <a:r>
              <a:rPr lang="en" dirty="0" smtClean="0"/>
              <a:t>(</a:t>
            </a:r>
            <a:r>
              <a:rPr lang="en" b="1" dirty="0" smtClean="0"/>
              <a:t>PVS), </a:t>
            </a:r>
            <a:r>
              <a:rPr lang="en" b="1" dirty="0"/>
              <a:t>sideropenic dysphagia </a:t>
            </a:r>
            <a:endParaRPr lang="sr-Cyrl-CS" dirty="0"/>
          </a:p>
          <a:p>
            <a:endParaRPr lang="sr-Cyrl-C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/>
              <a:t>Mucosal atrophy in hyposideremic </a:t>
            </a:r>
            <a:r>
              <a:rPr lang="en" dirty="0" smtClean="0"/>
              <a:t>anemia</a:t>
            </a:r>
            <a:endParaRPr lang="e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C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/>
              <a:t>Symptoms and signs: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dirty="0"/>
              <a:t>dysphagia,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dirty="0"/>
              <a:t>odynophagia,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dirty="0"/>
              <a:t>atrophic </a:t>
            </a:r>
            <a:r>
              <a:rPr lang="en" dirty="0" smtClean="0"/>
              <a:t>glossitis </a:t>
            </a:r>
            <a:endParaRPr lang="sr-Latn-R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" dirty="0" smtClean="0"/>
              <a:t>angular </a:t>
            </a:r>
            <a:r>
              <a:rPr lang="en" dirty="0"/>
              <a:t>stomatitis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17216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xmlns="" id="{93677DAD-6997-41BE-B30B-1A83872E4B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908050"/>
            <a:ext cx="8229600" cy="114300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r>
              <a:rPr lang="sr-Cyrl-CS" altLang="en-US" sz="3200" dirty="0">
                <a:solidFill>
                  <a:schemeClr val="tx1"/>
                </a:solidFill>
              </a:rPr>
              <a:t/>
            </a:r>
            <a:br>
              <a:rPr lang="sr-Cyrl-CS" altLang="en-US" sz="3200" dirty="0">
                <a:solidFill>
                  <a:schemeClr val="tx1"/>
                </a:solidFill>
              </a:rPr>
            </a:b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86C95B-87DC-4024-82E2-2360E375E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2349500"/>
            <a:ext cx="8229600" cy="30956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</a:rPr>
              <a:t>Laboratory parameters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/>
              <a:t>decreased serum Fe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decreased </a:t>
            </a:r>
            <a:r>
              <a:rPr lang="en-US" sz="2200" dirty="0"/>
              <a:t>serum ferritin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200" dirty="0" smtClean="0"/>
              <a:t>increase </a:t>
            </a:r>
            <a:r>
              <a:rPr lang="en-US" sz="2200" dirty="0"/>
              <a:t>in </a:t>
            </a:r>
            <a:r>
              <a:rPr lang="en-US" sz="2200" dirty="0" smtClean="0"/>
              <a:t>TIBC</a:t>
            </a:r>
            <a:r>
              <a:rPr lang="sr-Latn-RS" sz="2200" dirty="0" smtClean="0"/>
              <a:t>, </a:t>
            </a:r>
            <a:r>
              <a:rPr lang="en-US" sz="2200" dirty="0" smtClean="0"/>
              <a:t>UIBC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xmlns="" id="{C584E534-EE06-4DF3-94DE-A93867662A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5750" y="333375"/>
            <a:ext cx="8229600" cy="114300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r>
              <a:rPr lang="sr-Cyrl-CS" altLang="en-US" sz="3200" dirty="0">
                <a:solidFill>
                  <a:schemeClr val="tx1"/>
                </a:solidFill>
              </a:rPr>
              <a:t/>
            </a:r>
            <a:br>
              <a:rPr lang="sr-Cyrl-CS" altLang="en-US" sz="3200" dirty="0">
                <a:solidFill>
                  <a:schemeClr val="tx1"/>
                </a:solidFill>
              </a:rPr>
            </a:br>
            <a:endParaRPr lang="en-US" altLang="en-US" sz="3200" dirty="0"/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xmlns="" id="{19FA0354-CF07-41BB-908E-8532758CB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285875"/>
            <a:ext cx="8858250" cy="55721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sz="2200" dirty="0"/>
              <a:t> </a:t>
            </a:r>
            <a:r>
              <a:rPr lang="en" sz="2400" dirty="0">
                <a:solidFill>
                  <a:schemeClr val="accent6">
                    <a:lumMod val="75000"/>
                  </a:schemeClr>
                </a:solidFill>
              </a:rPr>
              <a:t>Treatment</a:t>
            </a:r>
          </a:p>
          <a:p>
            <a:pPr>
              <a:buFontTx/>
              <a:buNone/>
              <a:defRPr/>
            </a:pPr>
            <a:r>
              <a:rPr lang="en" sz="2400" dirty="0"/>
              <a:t>   </a:t>
            </a:r>
            <a:r>
              <a:rPr lang="en" sz="2200" dirty="0"/>
              <a:t>1. Treatment of the cause that led to the anemia</a:t>
            </a:r>
          </a:p>
          <a:p>
            <a:pPr>
              <a:buFontTx/>
              <a:buNone/>
              <a:defRPr/>
            </a:pPr>
            <a:r>
              <a:rPr lang="en" sz="2200" dirty="0"/>
              <a:t>2. Corrections of deficits using iron</a:t>
            </a:r>
          </a:p>
          <a:p>
            <a:pPr marL="0" indent="0">
              <a:buFontTx/>
              <a:buNone/>
              <a:defRPr/>
            </a:pPr>
            <a:r>
              <a:rPr lang="en" sz="2200" dirty="0"/>
              <a:t>The therapy of choice is </a:t>
            </a:r>
            <a:r>
              <a:rPr lang="en" sz="2200" dirty="0">
                <a:solidFill>
                  <a:srgbClr val="7030A0"/>
                </a:solidFill>
              </a:rPr>
              <a:t>oral iron supplementation</a:t>
            </a:r>
            <a:endParaRPr lang="sr-Cyrl-CS" sz="2200" dirty="0"/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Ferrous fumarate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Ferrous gluconate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Ferrous sulfate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Ferric hydroxide</a:t>
            </a:r>
          </a:p>
          <a:p>
            <a:pPr>
              <a:defRPr/>
            </a:pPr>
            <a:r>
              <a:rPr lang="en" sz="2200" dirty="0"/>
              <a:t>Parenteral application: indications are rare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Absolute intolerance of iron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Severe malabsorption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" sz="2200" dirty="0"/>
              <a:t>Chronic GIT diseases (ulcerative colitis, Crohn's disease)</a:t>
            </a:r>
          </a:p>
          <a:p>
            <a:pPr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xmlns="" id="{D74DF0EF-3AF7-4B9F-BDA3-615EC4CD81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9088" y="877888"/>
            <a:ext cx="8229600" cy="114300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r>
              <a:rPr lang="sr-Cyrl-CS" altLang="en-US" sz="3600" dirty="0">
                <a:solidFill>
                  <a:schemeClr val="tx1"/>
                </a:solidFill>
              </a:rPr>
              <a:t/>
            </a:r>
            <a:br>
              <a:rPr lang="sr-Cyrl-CS" altLang="en-US" sz="3600" dirty="0">
                <a:solidFill>
                  <a:schemeClr val="tx1"/>
                </a:solidFill>
              </a:rPr>
            </a:br>
            <a:endParaRPr lang="en-US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9C33EB-B4E1-4C04-9120-BD6B7B31D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989138"/>
            <a:ext cx="8229600" cy="30527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</a:rPr>
              <a:t>Treatment</a:t>
            </a:r>
          </a:p>
          <a:p>
            <a:pPr>
              <a:defRPr/>
            </a:pPr>
            <a:r>
              <a:rPr lang="en" sz="2200" dirty="0"/>
              <a:t>The daily amount in the initial stages of treatment is 200mg of elemental iron (divided into 3-4 doses)</a:t>
            </a:r>
          </a:p>
          <a:p>
            <a:pPr>
              <a:defRPr/>
            </a:pPr>
            <a:r>
              <a:rPr lang="en" sz="2200" dirty="0"/>
              <a:t>The depot filling phase lasts 3-6 months at a dose of 60-120mg per day</a:t>
            </a:r>
          </a:p>
          <a:p>
            <a:pPr>
              <a:defRPr/>
            </a:pPr>
            <a:r>
              <a:rPr lang="sr-Latn-RS" sz="2200" dirty="0" smtClean="0"/>
              <a:t>1</a:t>
            </a:r>
            <a:r>
              <a:rPr lang="en" sz="2200" dirty="0" smtClean="0"/>
              <a:t> </a:t>
            </a:r>
            <a:r>
              <a:rPr lang="en" sz="2200" dirty="0"/>
              <a:t>hour before meals (best absorption)</a:t>
            </a:r>
          </a:p>
          <a:p>
            <a:pPr>
              <a:defRPr/>
            </a:pPr>
            <a:endParaRPr lang="en-US" sz="2400" dirty="0"/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xmlns="" id="{30496EE8-3C34-4116-8E61-93E6B4AB1E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9563" y="404813"/>
            <a:ext cx="8229600" cy="1143000"/>
          </a:xfrm>
        </p:spPr>
        <p:txBody>
          <a:bodyPr/>
          <a:lstStyle/>
          <a:p>
            <a:r>
              <a:rPr lang="sr-Latn-RS" altLang="en-US" sz="3200" dirty="0">
                <a:solidFill>
                  <a:schemeClr val="tx1"/>
                </a:solidFill>
              </a:rPr>
              <a:t>IRON DEFICIENCY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  <a:r>
              <a:rPr lang="sr-Cyrl-CS" altLang="en-US" sz="3200" dirty="0">
                <a:solidFill>
                  <a:schemeClr val="tx1"/>
                </a:solidFill>
              </a:rPr>
              <a:t/>
            </a:r>
            <a:br>
              <a:rPr lang="sr-Cyrl-CS" altLang="en-US" sz="3200" dirty="0">
                <a:solidFill>
                  <a:schemeClr val="tx1"/>
                </a:solidFill>
              </a:rPr>
            </a:b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B6840E-D26E-40F8-B9DD-9459A83A7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341438"/>
            <a:ext cx="8229600" cy="532792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200" dirty="0">
                <a:solidFill>
                  <a:schemeClr val="accent6">
                    <a:lumMod val="75000"/>
                  </a:schemeClr>
                </a:solidFill>
              </a:rPr>
              <a:t>Treatment</a:t>
            </a:r>
          </a:p>
          <a:p>
            <a:pPr marL="0" indent="0">
              <a:buFontTx/>
              <a:buNone/>
              <a:defRPr/>
            </a:pPr>
            <a:r>
              <a:rPr lang="en" sz="2200" dirty="0"/>
              <a:t>Indicators of success of oral iron therapy:</a:t>
            </a:r>
          </a:p>
          <a:p>
            <a:pPr>
              <a:defRPr/>
            </a:pPr>
            <a:r>
              <a:rPr lang="en" sz="2200" dirty="0"/>
              <a:t>reticulocyte crisis in 4-5 days (maximum 7-10 days of therapy),</a:t>
            </a:r>
          </a:p>
          <a:p>
            <a:pPr>
              <a:defRPr/>
            </a:pPr>
            <a:r>
              <a:rPr lang="en" sz="2200" dirty="0"/>
              <a:t>an increase in hemoglobin greater than 20 </a:t>
            </a:r>
            <a:r>
              <a:rPr lang="en" altLang="en-US" sz="2200" dirty="0"/>
              <a:t>g / l </a:t>
            </a:r>
            <a:r>
              <a:rPr lang="en" sz="2200" dirty="0"/>
              <a:t>in three weeks,</a:t>
            </a:r>
          </a:p>
          <a:p>
            <a:pPr>
              <a:defRPr/>
            </a:pPr>
            <a:r>
              <a:rPr lang="en" sz="2200" dirty="0"/>
              <a:t>correction of anemia in 2 months</a:t>
            </a:r>
          </a:p>
          <a:p>
            <a:pPr marL="0" indent="0">
              <a:buFontTx/>
              <a:buNone/>
              <a:defRPr/>
            </a:pPr>
            <a:endParaRPr lang="sr-Cyrl-RS" sz="2200" dirty="0"/>
          </a:p>
          <a:p>
            <a:pPr marL="0" indent="0">
              <a:buFontTx/>
              <a:buNone/>
              <a:defRPr/>
            </a:pPr>
            <a:r>
              <a:rPr lang="en" sz="2200" dirty="0"/>
              <a:t>Causes of failure of oral iron therapy:</a:t>
            </a:r>
          </a:p>
          <a:p>
            <a:pPr>
              <a:defRPr/>
            </a:pPr>
            <a:r>
              <a:rPr lang="en" sz="2200" dirty="0"/>
              <a:t>Inadequate therapy (insufficient dose, insufficient duration of therapy, failure to take medication)</a:t>
            </a:r>
          </a:p>
          <a:p>
            <a:pPr>
              <a:defRPr/>
            </a:pPr>
            <a:r>
              <a:rPr lang="en" sz="2200" dirty="0"/>
              <a:t>Negative iron balance due to bleeding</a:t>
            </a:r>
          </a:p>
          <a:p>
            <a:pPr>
              <a:defRPr/>
            </a:pPr>
            <a:r>
              <a:rPr lang="en" sz="2200" dirty="0"/>
              <a:t>Poor resorption</a:t>
            </a:r>
          </a:p>
          <a:p>
            <a:pPr>
              <a:defRPr/>
            </a:pPr>
            <a:r>
              <a:rPr lang="en" sz="2200" dirty="0"/>
              <a:t>Misdiagnosis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xmlns="" id="{3443A423-E523-4A25-8256-103486B362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/>
          <a:lstStyle/>
          <a:p>
            <a:pPr eaLnBrk="1" hangingPunct="1"/>
            <a:r>
              <a:rPr lang="en" altLang="en-US" sz="3200" dirty="0"/>
              <a:t>ANEMIA</a:t>
            </a: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BC67CE-6A30-4626-9CB5-492559B59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altLang="en-US" sz="2200" dirty="0"/>
              <a:t>According to the degree of hemoglobin deficiency, anemia is divided into four </a:t>
            </a:r>
            <a:r>
              <a:rPr lang="sr-Latn-RS" altLang="en-US" sz="2200" dirty="0" smtClean="0"/>
              <a:t>groups</a:t>
            </a:r>
            <a:r>
              <a:rPr lang="en" altLang="en-US" sz="2200" dirty="0" smtClean="0"/>
              <a:t>:</a:t>
            </a:r>
            <a:endParaRPr lang="en" altLang="en-US" sz="2200" dirty="0"/>
          </a:p>
          <a:p>
            <a:pPr marL="514350" indent="-514350">
              <a:buFontTx/>
              <a:buAutoNum type="arabicPeriod"/>
              <a:defRPr/>
            </a:pPr>
            <a:r>
              <a:rPr lang="en" altLang="en-US" sz="2200" dirty="0" smtClean="0">
                <a:solidFill>
                  <a:srgbClr val="7030A0"/>
                </a:solidFill>
              </a:rPr>
              <a:t>Mild</a:t>
            </a:r>
            <a:r>
              <a:rPr lang="en" altLang="en-US" sz="2200" dirty="0" smtClean="0">
                <a:solidFill>
                  <a:srgbClr val="0070C0"/>
                </a:solidFill>
              </a:rPr>
              <a:t>:</a:t>
            </a:r>
            <a:r>
              <a:rPr lang="en" altLang="en-US" sz="2200" dirty="0" smtClean="0"/>
              <a:t> </a:t>
            </a:r>
            <a:r>
              <a:rPr lang="en" altLang="en-US" sz="2200" dirty="0"/>
              <a:t>Hb </a:t>
            </a:r>
            <a:r>
              <a:rPr lang="en" altLang="en-US" sz="2200" dirty="0" smtClean="0"/>
              <a:t>95-109g/</a:t>
            </a:r>
            <a:r>
              <a:rPr lang="sr-Latn-RS" altLang="en-US" sz="2200" dirty="0" smtClean="0"/>
              <a:t>L</a:t>
            </a:r>
            <a:endParaRPr lang="sr-Cyrl-RS" altLang="en-US" sz="2200" dirty="0"/>
          </a:p>
          <a:p>
            <a:pPr marL="514350" indent="-514350">
              <a:buFontTx/>
              <a:buAutoNum type="arabicPeriod"/>
              <a:defRPr/>
            </a:pPr>
            <a:r>
              <a:rPr lang="en" sz="2200" dirty="0">
                <a:solidFill>
                  <a:srgbClr val="7030A0"/>
                </a:solidFill>
              </a:rPr>
              <a:t>Medium weight: </a:t>
            </a:r>
            <a:r>
              <a:rPr lang="en" altLang="en-US" sz="2200" dirty="0"/>
              <a:t>Hb </a:t>
            </a:r>
            <a:r>
              <a:rPr lang="en" altLang="en-US" sz="2200" dirty="0" smtClean="0"/>
              <a:t>80-94g/</a:t>
            </a:r>
            <a:r>
              <a:rPr lang="sr-Latn-RS" altLang="en-US" sz="2200" dirty="0" smtClean="0"/>
              <a:t>L</a:t>
            </a:r>
            <a:endParaRPr lang="sr-Cyrl-RS" altLang="en-US" sz="2200" dirty="0"/>
          </a:p>
          <a:p>
            <a:pPr marL="514350" indent="-514350">
              <a:buFontTx/>
              <a:buAutoNum type="arabicPeriod"/>
              <a:defRPr/>
            </a:pPr>
            <a:r>
              <a:rPr lang="en" altLang="en-US" sz="2200" dirty="0" smtClean="0">
                <a:solidFill>
                  <a:srgbClr val="7030A0"/>
                </a:solidFill>
              </a:rPr>
              <a:t>Heavy</a:t>
            </a:r>
            <a:r>
              <a:rPr lang="en" altLang="en-US" sz="2200" dirty="0" smtClean="0"/>
              <a:t>: </a:t>
            </a:r>
            <a:r>
              <a:rPr lang="en" altLang="en-US" sz="2200" dirty="0"/>
              <a:t>Hb </a:t>
            </a:r>
            <a:r>
              <a:rPr lang="en" altLang="en-US" sz="2200" dirty="0" smtClean="0"/>
              <a:t>65-79g/</a:t>
            </a:r>
            <a:r>
              <a:rPr lang="sr-Latn-RS" altLang="en-US" sz="2200" dirty="0" smtClean="0"/>
              <a:t>L</a:t>
            </a:r>
            <a:endParaRPr lang="sr-Cyrl-RS" altLang="en-US" sz="2200" dirty="0"/>
          </a:p>
          <a:p>
            <a:pPr marL="514350" indent="-514350">
              <a:buFontTx/>
              <a:buAutoNum type="arabicPeriod"/>
              <a:defRPr/>
            </a:pPr>
            <a:r>
              <a:rPr lang="en" altLang="en-US" sz="2200" dirty="0" smtClean="0">
                <a:solidFill>
                  <a:srgbClr val="7030A0"/>
                </a:solidFill>
              </a:rPr>
              <a:t>Life-threatening</a:t>
            </a:r>
            <a:r>
              <a:rPr lang="en" altLang="en-US" sz="2200" dirty="0" smtClean="0"/>
              <a:t>: </a:t>
            </a:r>
            <a:r>
              <a:rPr lang="en" altLang="en-US" sz="2200" dirty="0"/>
              <a:t>Hb less than </a:t>
            </a:r>
            <a:r>
              <a:rPr lang="en" altLang="en-US" sz="2200" dirty="0" smtClean="0"/>
              <a:t>65</a:t>
            </a:r>
            <a:r>
              <a:rPr lang="sr-Latn-RS" altLang="en-US" sz="2200" dirty="0" smtClean="0"/>
              <a:t>g</a:t>
            </a:r>
            <a:r>
              <a:rPr lang="en" altLang="en-US" sz="2200" dirty="0" smtClean="0"/>
              <a:t>/</a:t>
            </a:r>
            <a:r>
              <a:rPr lang="sr-Latn-RS" altLang="en-US" sz="2200" dirty="0" smtClean="0"/>
              <a:t>L</a:t>
            </a:r>
            <a:endParaRPr lang="sr-Cyrl-RS" altLang="en-US" sz="2200" dirty="0"/>
          </a:p>
          <a:p>
            <a:pPr marL="514350" indent="-514350">
              <a:buFontTx/>
              <a:buAutoNum type="arabicPeriod"/>
              <a:defRPr/>
            </a:pPr>
            <a:endParaRPr lang="sr-Cyrl-RS" altLang="en-US" sz="2400" dirty="0"/>
          </a:p>
          <a:p>
            <a:pPr marL="514350" indent="-514350">
              <a:buFontTx/>
              <a:buAutoNum type="arabicPeriod"/>
              <a:defRPr/>
            </a:pPr>
            <a:endParaRPr lang="sr-Cyrl-RS" altLang="en-US" dirty="0"/>
          </a:p>
          <a:p>
            <a:pPr marL="514350" indent="-514350">
              <a:buFontTx/>
              <a:buAutoNum type="arabicPeriod"/>
              <a:defRPr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xmlns="" id="{1FB943A4-6D91-492B-AB54-0867F5948E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chemeClr val="tx1"/>
                </a:solidFill>
              </a:rPr>
              <a:t>MEGALOBLASTIC ANEMIA </a:t>
            </a:r>
            <a:endParaRPr lang="en-US" altLang="en-US" sz="3200" dirty="0">
              <a:solidFill>
                <a:schemeClr val="tx1"/>
              </a:solidFill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xmlns="" id="{688E6748-27D8-4A0F-8FD7-3490A9DD1B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571625"/>
            <a:ext cx="6500813" cy="51435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The term megaloblastic anemia is used for a group of diseases with certain cellular morphological characteristics.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A common biochemical feature is </a:t>
            </a:r>
            <a:r>
              <a:rPr lang="en" sz="2200" dirty="0">
                <a:solidFill>
                  <a:srgbClr val="FF3399"/>
                </a:solidFill>
                <a:latin typeface="+mj-lt"/>
              </a:rPr>
              <a:t>a disturbance in DNA synthesis and protein synthesis.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Cell division slowed down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Asynchrony between division of nucleus and cytoplasm</a:t>
            </a:r>
          </a:p>
          <a:p>
            <a:pPr>
              <a:lnSpc>
                <a:spcPct val="80000"/>
              </a:lnSpc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With each subsequent division, this asynchrony increases and eventually cell death or absence of the last division occurs - </a:t>
            </a:r>
            <a:r>
              <a:rPr lang="en" sz="2200" dirty="0">
                <a:latin typeface="+mj-lt"/>
                <a:cs typeface="Times New Roman" pitchFamily="18" charset="0"/>
              </a:rPr>
              <a:t>" </a:t>
            </a:r>
            <a:r>
              <a:rPr lang="en" sz="2200" dirty="0">
                <a:latin typeface="+mj-lt"/>
              </a:rPr>
              <a:t>ineffective erythropoiesis </a:t>
            </a:r>
            <a:r>
              <a:rPr lang="en" sz="2200" dirty="0">
                <a:latin typeface="+mj-lt"/>
                <a:cs typeface="Times New Roman" pitchFamily="18" charset="0"/>
              </a:rPr>
              <a:t>" </a:t>
            </a:r>
            <a:r>
              <a:rPr lang="en" sz="2200" dirty="0">
                <a:latin typeface="+mj-lt"/>
              </a:rPr>
              <a:t>.</a:t>
            </a:r>
          </a:p>
        </p:txBody>
      </p:sp>
      <p:pic>
        <p:nvPicPr>
          <p:cNvPr id="33796" name="Picture 4">
            <a:extLst>
              <a:ext uri="{FF2B5EF4-FFF2-40B4-BE49-F238E27FC236}">
                <a16:creationId xmlns:a16="http://schemas.microsoft.com/office/drawing/2014/main" xmlns="" id="{757E854C-E88A-4E0D-8637-02312F63C4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785938"/>
            <a:ext cx="250031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xmlns="" id="{42D12E39-E7A0-4EE3-8C1C-6D9C96483B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80988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chemeClr val="tx1"/>
                </a:solidFill>
              </a:rPr>
              <a:t>MEGALOBLASTIC ANEMIA 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D6215388-27FB-44CC-A260-6021D53E01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400" y="1189038"/>
            <a:ext cx="5508625" cy="51927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endParaRPr lang="sr-Cyrl-RS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>
                <a:latin typeface="+mj-lt"/>
              </a:rPr>
              <a:t>Disruption of DNA synthesis in tissues that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>
                <a:latin typeface="+mj-lt"/>
              </a:rPr>
              <a:t>quickly regenerate: bone marrow, GIT, CNS, </a:t>
            </a:r>
            <a:r>
              <a:rPr lang="en-US" sz="2000" dirty="0" err="1" smtClean="0">
                <a:latin typeface="+mj-lt"/>
              </a:rPr>
              <a:t>etc</a:t>
            </a:r>
            <a:endParaRPr lang="sr-Latn-RS" sz="2000" dirty="0" smtClean="0">
              <a:latin typeface="+mj-lt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sz="2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Manifestations </a:t>
            </a:r>
            <a:r>
              <a:rPr lang="en" sz="2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on the hematopoietic </a:t>
            </a:r>
            <a:r>
              <a:rPr lang="sr-Latn-RS" sz="2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s.</a:t>
            </a:r>
            <a:endParaRPr lang="en" sz="20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latin typeface="+mj-lt"/>
              </a:rPr>
              <a:t>Ineffective erythrocytopoiesis and granulocytopoiesis</a:t>
            </a:r>
            <a:endParaRPr lang="sr-Latn-RS" sz="2000" dirty="0">
              <a:latin typeface="+mj-lt"/>
            </a:endParaRP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     </a:t>
            </a:r>
            <a:endParaRPr lang="sr-Cyrl-CS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latin typeface="+mj-lt"/>
              </a:rPr>
              <a:t>Bone marrow: erythrocytopoiesis of the megaloblastic type, giant metamyelocyte, hypersegmentation of nuclei Mk</a:t>
            </a:r>
          </a:p>
          <a:p>
            <a:pPr>
              <a:lnSpc>
                <a:spcPct val="80000"/>
              </a:lnSpc>
              <a:defRPr/>
            </a:pPr>
            <a:endParaRPr lang="sr-Cyrl-CS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latin typeface="+mj-lt"/>
              </a:rPr>
              <a:t>Peripheral blood: macrocytic anemia, pancytopenia, reduced reticulocytes (reduced bone marrow regenerative capacity)</a:t>
            </a:r>
          </a:p>
        </p:txBody>
      </p:sp>
      <p:pic>
        <p:nvPicPr>
          <p:cNvPr id="34820" name="Picture 1">
            <a:extLst>
              <a:ext uri="{FF2B5EF4-FFF2-40B4-BE49-F238E27FC236}">
                <a16:creationId xmlns:a16="http://schemas.microsoft.com/office/drawing/2014/main" xmlns="" id="{E69C0307-6FC9-4160-958E-FCB5E0BFB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412875"/>
            <a:ext cx="36718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xmlns="" id="{33091954-342D-48EB-85A6-DA82987B9A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63563" y="692150"/>
            <a:ext cx="8229600" cy="1143000"/>
          </a:xfrm>
        </p:spPr>
        <p:txBody>
          <a:bodyPr/>
          <a:lstStyle/>
          <a:p>
            <a:r>
              <a:rPr lang="en" altLang="en-US" sz="3200">
                <a:solidFill>
                  <a:schemeClr val="tx1"/>
                </a:solidFill>
              </a:rPr>
              <a:t>MEGALOBLASTIC ANEMIA 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xmlns="" id="{C5E7EAEC-08EF-46DD-8E73-4D8C6568D2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6375" y="1700213"/>
            <a:ext cx="8929688" cy="3816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" sz="2200" dirty="0">
                <a:latin typeface="+mj-lt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" sz="2200" dirty="0">
                <a:latin typeface="+mj-lt"/>
              </a:rPr>
              <a:t>2 </a:t>
            </a:r>
            <a:r>
              <a:rPr lang="en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 </a:t>
            </a:r>
            <a:r>
              <a:rPr lang="en" sz="2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Manifestations on other systems: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" sz="2200" dirty="0">
                <a:latin typeface="+mj-lt"/>
              </a:rPr>
              <a:t>epithelium of the tongue, stomach, intestines (megaloblastosis of the stomach and intestinal epithelium)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" sz="2200" dirty="0">
                <a:latin typeface="+mj-lt"/>
              </a:rPr>
              <a:t>vagina, uterus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" sz="2200" dirty="0">
                <a:latin typeface="+mj-lt"/>
              </a:rPr>
              <a:t>CNS </a:t>
            </a:r>
            <a:r>
              <a:rPr lang="en" sz="2200" dirty="0" smtClean="0">
                <a:latin typeface="+mj-lt"/>
              </a:rPr>
              <a:t>and </a:t>
            </a:r>
            <a:r>
              <a:rPr lang="en" sz="2200" dirty="0">
                <a:latin typeface="+mj-lt"/>
              </a:rPr>
              <a:t>others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sr-Cyrl-CS" sz="22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" sz="2200" dirty="0">
                <a:latin typeface="+mj-lt"/>
              </a:rPr>
              <a:t>the most common causes of megaloblastosis are </a:t>
            </a:r>
            <a:r>
              <a:rPr lang="en" sz="2200" dirty="0">
                <a:solidFill>
                  <a:srgbClr val="002060"/>
                </a:solidFill>
                <a:latin typeface="+mj-lt"/>
              </a:rPr>
              <a:t>deficiencies of vitamin B12 </a:t>
            </a:r>
            <a:r>
              <a:rPr lang="en" sz="2200" dirty="0">
                <a:latin typeface="+mj-lt"/>
              </a:rPr>
              <a:t>(cobalamin) and </a:t>
            </a:r>
            <a:r>
              <a:rPr lang="en" sz="2200" dirty="0">
                <a:solidFill>
                  <a:srgbClr val="002060"/>
                </a:solidFill>
                <a:latin typeface="+mj-lt"/>
              </a:rPr>
              <a:t>folate </a:t>
            </a:r>
            <a:r>
              <a:rPr lang="en" sz="2200" dirty="0">
                <a:latin typeface="+mj-lt"/>
              </a:rPr>
              <a:t>, vitamins essential for DNA synthesis.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xmlns="" id="{0C63F10C-C935-43BA-9648-A61C04E807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7497762" cy="928687"/>
          </a:xfrm>
        </p:spPr>
        <p:txBody>
          <a:bodyPr/>
          <a:lstStyle/>
          <a:p>
            <a:r>
              <a:rPr lang="en" altLang="en-US" sz="3200" dirty="0" smtClean="0">
                <a:solidFill>
                  <a:schemeClr val="tx1"/>
                </a:solidFill>
              </a:rPr>
              <a:t>VITAMIN </a:t>
            </a:r>
            <a:r>
              <a:rPr lang="en" altLang="en-US" sz="3200" dirty="0">
                <a:solidFill>
                  <a:schemeClr val="tx1"/>
                </a:solidFill>
              </a:rPr>
              <a:t>B12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6CB2ACA5-6CA1-489C-9A71-B94A31B2BC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196974"/>
            <a:ext cx="9144000" cy="5400377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" sz="2000" dirty="0"/>
              <a:t>Vitamin B12 is absorbed in the human body in </a:t>
            </a:r>
            <a:r>
              <a:rPr lang="en" sz="2000" dirty="0">
                <a:solidFill>
                  <a:srgbClr val="002060"/>
                </a:solidFill>
              </a:rPr>
              <a:t>the terminal ileum</a:t>
            </a:r>
            <a:endParaRPr lang="en-US" sz="20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sr-Latn-RS" sz="2000" dirty="0" smtClean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sr-Latn-RS" sz="2000" dirty="0">
                <a:latin typeface="+mj-lt"/>
              </a:rPr>
              <a:t>i</a:t>
            </a:r>
            <a:r>
              <a:rPr lang="en" sz="2000" dirty="0" smtClean="0">
                <a:latin typeface="+mj-lt"/>
              </a:rPr>
              <a:t>t </a:t>
            </a:r>
            <a:r>
              <a:rPr lang="en" sz="2000" dirty="0">
                <a:latin typeface="+mj-lt"/>
              </a:rPr>
              <a:t>is most abundant in offal - liver ( &gt; 10 </a:t>
            </a:r>
            <a:r>
              <a:rPr lang="en" sz="2000" dirty="0">
                <a:latin typeface="+mj-lt"/>
                <a:cs typeface="Times New Roman" pitchFamily="18" charset="0"/>
              </a:rPr>
              <a:t>µg/100 g </a:t>
            </a:r>
            <a:r>
              <a:rPr lang="en" sz="2000" dirty="0" smtClean="0">
                <a:latin typeface="+mj-lt"/>
                <a:cs typeface="Times New Roman" pitchFamily="18" charset="0"/>
              </a:rPr>
              <a:t>), fish, milk, </a:t>
            </a:r>
            <a:r>
              <a:rPr lang="en" sz="2000" dirty="0">
                <a:latin typeface="+mj-lt"/>
                <a:cs typeface="Times New Roman" pitchFamily="18" charset="0"/>
              </a:rPr>
              <a:t>animal meat and eggs (1-10 µg / 100 g ) and is found in the </a:t>
            </a:r>
            <a:r>
              <a:rPr lang="en" sz="2000" dirty="0">
                <a:cs typeface="Times New Roman" pitchFamily="18" charset="0"/>
              </a:rPr>
              <a:t>form of coenzymes</a:t>
            </a:r>
            <a:endParaRPr lang="sr-Cyrl-RS" sz="2000" dirty="0"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cs typeface="Times New Roman" pitchFamily="18" charset="0"/>
              </a:rPr>
              <a:t>    </a:t>
            </a:r>
            <a:r>
              <a:rPr lang="en" sz="2000" dirty="0" smtClean="0">
                <a:cs typeface="Times New Roman" pitchFamily="18" charset="0"/>
              </a:rPr>
              <a:t>(cyanocobalamin </a:t>
            </a:r>
            <a:r>
              <a:rPr lang="en" sz="2000" dirty="0">
                <a:cs typeface="Times New Roman" pitchFamily="18" charset="0"/>
              </a:rPr>
              <a:t>, methylcobalamin , </a:t>
            </a:r>
            <a:r>
              <a:rPr lang="en" sz="2000" dirty="0" smtClean="0">
                <a:cs typeface="Times New Roman" pitchFamily="18" charset="0"/>
              </a:rPr>
              <a:t>adenosylcobalamin)</a:t>
            </a:r>
            <a:endParaRPr lang="sr-Cyrl-RS" sz="2000" dirty="0" smtClean="0"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sr-Cyrl-CS" sz="2000" dirty="0"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  <a:cs typeface="Times New Roman" pitchFamily="18" charset="0"/>
              </a:rPr>
              <a:t>The recommended dose is 2.5 μg for women and men, 2.6 μg for pregnant </a:t>
            </a:r>
            <a:r>
              <a:rPr lang="en" sz="2000" dirty="0" smtClean="0">
                <a:latin typeface="+mj-lt"/>
                <a:cs typeface="Times New Roman" pitchFamily="18" charset="0"/>
              </a:rPr>
              <a:t>women, </a:t>
            </a:r>
            <a:r>
              <a:rPr lang="en" sz="2000" dirty="0">
                <a:latin typeface="+mj-lt"/>
                <a:cs typeface="Times New Roman" pitchFamily="18" charset="0"/>
              </a:rPr>
              <a:t>1.5-2 μg for children aged 9-18</a:t>
            </a:r>
            <a:endParaRPr lang="sr-Cyrl-CS" sz="2000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en" sz="2000" dirty="0">
                <a:latin typeface="+mj-lt"/>
              </a:rPr>
              <a:t>In a healthy person, the reserves amount to 2-5 mg, of which 1 mg is in the liver</a:t>
            </a:r>
            <a:endParaRPr lang="sr-Cyrl-RS" sz="2000" dirty="0">
              <a:latin typeface="+mj-lt"/>
            </a:endParaRPr>
          </a:p>
          <a:p>
            <a:pPr marL="0" indent="0">
              <a:buFontTx/>
              <a:buNone/>
              <a:defRPr/>
            </a:pPr>
            <a:r>
              <a:rPr lang="en" sz="2000" dirty="0">
                <a:latin typeface="+mj-lt"/>
              </a:rPr>
              <a:t>   </a:t>
            </a:r>
            <a:r>
              <a:rPr lang="en" sz="2000" dirty="0" smtClean="0">
                <a:latin typeface="+mj-lt"/>
              </a:rPr>
              <a:t>(</a:t>
            </a:r>
            <a:r>
              <a:rPr lang="en" sz="2000" dirty="0" smtClean="0"/>
              <a:t>it </a:t>
            </a:r>
            <a:r>
              <a:rPr lang="en" sz="2000" dirty="0"/>
              <a:t>is found in the human body in the form of </a:t>
            </a:r>
            <a:r>
              <a:rPr lang="en" sz="2000" dirty="0" smtClean="0"/>
              <a:t>coenzymes)</a:t>
            </a:r>
            <a:endParaRPr lang="en" sz="2000" dirty="0" smtClean="0"/>
          </a:p>
          <a:p>
            <a:pPr marL="0" indent="0">
              <a:buFontTx/>
              <a:buNone/>
              <a:defRPr/>
            </a:pPr>
            <a:endParaRPr lang="sr-Latn-CS" sz="2000" dirty="0"/>
          </a:p>
          <a:p>
            <a:pPr>
              <a:defRPr/>
            </a:pPr>
            <a:r>
              <a:rPr lang="en-US" sz="2000" dirty="0">
                <a:latin typeface="+mj-lt"/>
              </a:rPr>
              <a:t>0.1% </a:t>
            </a:r>
            <a:r>
              <a:rPr lang="en-US" sz="2000" dirty="0" err="1">
                <a:latin typeface="+mj-lt"/>
              </a:rPr>
              <a:t>vit</a:t>
            </a:r>
            <a:r>
              <a:rPr lang="en-US" sz="2000" dirty="0">
                <a:latin typeface="+mj-lt"/>
              </a:rPr>
              <a:t> B12 (1.3µg) is lost </a:t>
            </a:r>
            <a:r>
              <a:rPr lang="en-US" sz="2000" dirty="0" smtClean="0">
                <a:latin typeface="+mj-lt"/>
              </a:rPr>
              <a:t>daily</a:t>
            </a:r>
            <a:endParaRPr lang="en" sz="2000" dirty="0">
              <a:latin typeface="+mj-lt"/>
              <a:cs typeface="Times New Roman" pitchFamily="18" charset="0"/>
            </a:endParaRPr>
          </a:p>
          <a:p>
            <a:pPr>
              <a:defRPr/>
            </a:pPr>
            <a:r>
              <a:rPr lang="en" sz="2000" dirty="0">
                <a:latin typeface="+mj-lt"/>
                <a:cs typeface="Times New Roman" pitchFamily="18" charset="0"/>
              </a:rPr>
              <a:t>It takes 3-4 years for the depletion of cobalamin </a:t>
            </a:r>
            <a:r>
              <a:rPr lang="en" sz="2000" dirty="0" smtClean="0">
                <a:latin typeface="+mj-lt"/>
                <a:cs typeface="Times New Roman" pitchFamily="18" charset="0"/>
              </a:rPr>
              <a:t>stores, </a:t>
            </a:r>
            <a:r>
              <a:rPr lang="en" sz="2000" dirty="0">
                <a:latin typeface="+mj-lt"/>
                <a:cs typeface="Times New Roman" pitchFamily="18" charset="0"/>
              </a:rPr>
              <a:t>in case of malabsorption of vitamin B12</a:t>
            </a:r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xmlns="" id="{FAF56C3C-285E-4895-A72F-8234F04ABA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07950" y="404813"/>
            <a:ext cx="8229600" cy="1143000"/>
          </a:xfrm>
        </p:spPr>
        <p:txBody>
          <a:bodyPr/>
          <a:lstStyle/>
          <a:p>
            <a:r>
              <a:rPr lang="en" altLang="en-US" sz="3200">
                <a:solidFill>
                  <a:schemeClr val="tx1"/>
                </a:solidFill>
              </a:rPr>
              <a:t>FOLATE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xmlns="" id="{3B6B0D91-1ACD-4EFD-B266-A9062554F3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435975" cy="439206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  <a:defRPr/>
            </a:pPr>
            <a:endParaRPr lang="en" sz="20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Natural </a:t>
            </a:r>
            <a:r>
              <a:rPr lang="en" sz="2000" dirty="0" smtClean="0">
                <a:latin typeface="+mj-lt"/>
              </a:rPr>
              <a:t>source: </a:t>
            </a:r>
            <a:r>
              <a:rPr lang="en" sz="2000" dirty="0">
                <a:latin typeface="+mj-lt"/>
              </a:rPr>
              <a:t>vegetables </a:t>
            </a:r>
            <a:r>
              <a:rPr lang="en" sz="2000" dirty="0" smtClean="0">
                <a:latin typeface="+mj-lt"/>
              </a:rPr>
              <a:t>(spinach</a:t>
            </a:r>
            <a:r>
              <a:rPr lang="en" sz="2000" dirty="0">
                <a:latin typeface="+mj-lt"/>
              </a:rPr>
              <a:t>, broccoli, beans), fruits (bananas, melons, lemons), wheat, liver, </a:t>
            </a:r>
            <a:r>
              <a:rPr lang="en" sz="2000" dirty="0" smtClean="0">
                <a:latin typeface="+mj-lt"/>
              </a:rPr>
              <a:t>kidneys</a:t>
            </a:r>
            <a:endParaRPr lang="sr-Cyrl-RS" sz="2000" dirty="0" smtClean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sr-Latn-CS" sz="20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They are thermolabile (destruction after 15 minutes of cooking </a:t>
            </a:r>
            <a:r>
              <a:rPr lang="en" sz="2000" dirty="0" smtClean="0">
                <a:latin typeface="+mj-lt"/>
              </a:rPr>
              <a:t>)</a:t>
            </a:r>
            <a:endParaRPr lang="sr-Cyrl-RS" sz="2000" dirty="0" smtClean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sr-Latn-CS" sz="20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The minimum daily requirements for men and women are 200-400 </a:t>
            </a:r>
            <a:r>
              <a:rPr lang="en" sz="2000" dirty="0" smtClean="0">
                <a:latin typeface="+mj-lt"/>
                <a:cs typeface="Times New Roman" pitchFamily="18" charset="0"/>
              </a:rPr>
              <a:t>µg</a:t>
            </a:r>
            <a:r>
              <a:rPr lang="sr-Latn-RS" sz="2000" dirty="0" smtClean="0">
                <a:latin typeface="+mj-lt"/>
                <a:cs typeface="Times New Roman" pitchFamily="18" charset="0"/>
              </a:rPr>
              <a:t>,</a:t>
            </a:r>
            <a:r>
              <a:rPr lang="en" sz="2000" dirty="0" smtClean="0">
                <a:latin typeface="+mj-lt"/>
                <a:cs typeface="Times New Roman" pitchFamily="18" charset="0"/>
              </a:rPr>
              <a:t> </a:t>
            </a:r>
            <a:r>
              <a:rPr lang="en" sz="2000" dirty="0">
                <a:latin typeface="+mj-lt"/>
                <a:cs typeface="Times New Roman" pitchFamily="18" charset="0"/>
              </a:rPr>
              <a:t>pregnant women 600 </a:t>
            </a:r>
            <a:r>
              <a:rPr lang="en" sz="2000" dirty="0" smtClean="0">
                <a:latin typeface="+mj-lt"/>
                <a:cs typeface="Times New Roman" pitchFamily="18" charset="0"/>
              </a:rPr>
              <a:t>µg, children </a:t>
            </a:r>
            <a:r>
              <a:rPr lang="en" sz="2000" dirty="0">
                <a:latin typeface="+mj-lt"/>
                <a:cs typeface="Times New Roman" pitchFamily="18" charset="0"/>
              </a:rPr>
              <a:t>aged 9-18 300-400 µg </a:t>
            </a:r>
            <a:r>
              <a:rPr lang="en" sz="2000" dirty="0" smtClean="0">
                <a:latin typeface="+mj-lt"/>
                <a:cs typeface="Times New Roman" pitchFamily="18" charset="0"/>
              </a:rPr>
              <a:t>.</a:t>
            </a:r>
            <a:endParaRPr lang="sr-Cyrl-RS" sz="2000" dirty="0" smtClean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sr-Cyrl-CS" sz="20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" sz="2000" dirty="0" smtClean="0">
                <a:latin typeface="+mj-lt"/>
              </a:rPr>
              <a:t>Absorbed </a:t>
            </a:r>
            <a:r>
              <a:rPr lang="en" sz="2000" dirty="0">
                <a:latin typeface="+mj-lt"/>
              </a:rPr>
              <a:t>in the small intestine (PH = 5.5) in the presence of Zn.</a:t>
            </a: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Intestinal enzyme polymorphism (some people have reduced folate absorption) 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latin typeface="+mj-lt"/>
              </a:rPr>
              <a:t>in hematopoietic and other cells, folate accumulates in the form of polyglutamates that are resistant to cellular proteases.</a:t>
            </a:r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822CEC4C-D15A-46C7-9D06-6D3F0854BF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1300" y="107950"/>
            <a:ext cx="8902700" cy="1000125"/>
          </a:xfrm>
        </p:spPr>
        <p:txBody>
          <a:bodyPr/>
          <a:lstStyle/>
          <a:p>
            <a:pPr>
              <a:defRPr/>
            </a:pPr>
            <a:r>
              <a:rPr lang="en" sz="2800" dirty="0">
                <a:solidFill>
                  <a:schemeClr val="tx1"/>
                </a:solidFill>
              </a:rPr>
              <a:t>CAUSES OF VITAMIN B12 AND FOLATE </a:t>
            </a:r>
            <a:r>
              <a:rPr lang="en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" sz="2800" dirty="0">
                <a:solidFill>
                  <a:schemeClr val="accent6">
                    <a:lumMod val="75000"/>
                  </a:schemeClr>
                </a:solidFill>
              </a:rPr>
              <a:t>DEFICIENCY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52F5F8C5-F0B7-427B-85E1-1261093F60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120775"/>
            <a:ext cx="4359275" cy="53848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b="1" dirty="0">
                <a:solidFill>
                  <a:srgbClr val="00B050"/>
                </a:solidFill>
                <a:latin typeface="+mj-lt"/>
              </a:rPr>
              <a:t>B12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Reduced intake</a:t>
            </a:r>
            <a:endParaRPr lang="sr-Cyrl-CS" sz="2000" b="1" dirty="0"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vegetarians,</a:t>
            </a:r>
            <a:endParaRPr lang="sr-Cyrl-CS" sz="2000" dirty="0">
              <a:latin typeface="+mj-lt"/>
            </a:endParaRP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infants of mothers with pernicious anemia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Impaired absorption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atrophic gastritis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Gastrectomy​​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sprue (tropical and non-tropical)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regional enteritis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infiltration of the small intestine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parasites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blind coil syndrome and diverticulosis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Hereditary deficiency of transcobalamin II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Increased needs of B12</a:t>
            </a:r>
          </a:p>
          <a:p>
            <a:pPr>
              <a:lnSpc>
                <a:spcPct val="90000"/>
              </a:lnSpc>
              <a:defRPr/>
            </a:pP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en-US" sz="22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63EA57A-2DB4-4ED9-9986-47C017ECBAD6}"/>
              </a:ext>
            </a:extLst>
          </p:cNvPr>
          <p:cNvSpPr txBox="1"/>
          <p:nvPr/>
        </p:nvSpPr>
        <p:spPr>
          <a:xfrm>
            <a:off x="4846638" y="1108075"/>
            <a:ext cx="4046537" cy="560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" b="1" dirty="0">
                <a:solidFill>
                  <a:srgbClr val="00B050"/>
                </a:solidFill>
              </a:rPr>
              <a:t>FOLATE</a:t>
            </a:r>
          </a:p>
          <a:p>
            <a:pPr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Reduced intake</a:t>
            </a:r>
          </a:p>
          <a:p>
            <a:pPr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Increased needs</a:t>
            </a:r>
          </a:p>
          <a:p>
            <a:pPr>
              <a:defRPr/>
            </a:pPr>
            <a:r>
              <a:rPr lang="en" sz="2000" dirty="0"/>
              <a:t>pregnancy,</a:t>
            </a:r>
          </a:p>
          <a:p>
            <a:pPr>
              <a:defRPr/>
            </a:pPr>
            <a:r>
              <a:rPr lang="en" sz="2000" dirty="0"/>
              <a:t>growth,</a:t>
            </a:r>
          </a:p>
          <a:p>
            <a:pPr>
              <a:defRPr/>
            </a:pPr>
            <a:r>
              <a:rPr lang="en" sz="2000" dirty="0"/>
              <a:t>hemolysis,</a:t>
            </a:r>
          </a:p>
          <a:p>
            <a:pPr>
              <a:defRPr/>
            </a:pPr>
            <a:r>
              <a:rPr lang="en" sz="2000" dirty="0"/>
              <a:t>malignant diseases,</a:t>
            </a:r>
          </a:p>
          <a:p>
            <a:pPr>
              <a:defRPr/>
            </a:pPr>
            <a:r>
              <a:rPr lang="en" sz="2000" dirty="0"/>
              <a:t>hemodialysis,</a:t>
            </a:r>
          </a:p>
          <a:p>
            <a:pPr>
              <a:defRPr/>
            </a:pPr>
            <a:r>
              <a:rPr lang="en" sz="2000" dirty="0"/>
              <a:t>exfoliative skin diseases</a:t>
            </a:r>
          </a:p>
          <a:p>
            <a:pPr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Folate malabsorption</a:t>
            </a:r>
          </a:p>
          <a:p>
            <a:pPr>
              <a:defRPr/>
            </a:pPr>
            <a:r>
              <a:rPr lang="en" sz="2000" dirty="0"/>
              <a:t>sprue,</a:t>
            </a:r>
          </a:p>
          <a:p>
            <a:pPr>
              <a:defRPr/>
            </a:pPr>
            <a:r>
              <a:rPr lang="en" sz="2000" dirty="0"/>
              <a:t>drugs - phenytoin, barbiturates, alcohol</a:t>
            </a:r>
          </a:p>
          <a:p>
            <a:pPr>
              <a:defRPr/>
            </a:pPr>
            <a:r>
              <a:rPr lang="en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Folic acid metabolism disorder</a:t>
            </a:r>
          </a:p>
          <a:p>
            <a:pPr>
              <a:defRPr/>
            </a:pPr>
            <a:r>
              <a:rPr lang="en" sz="2000" dirty="0"/>
              <a:t>MTX,</a:t>
            </a:r>
          </a:p>
          <a:p>
            <a:pPr>
              <a:defRPr/>
            </a:pPr>
            <a:r>
              <a:rPr lang="en" sz="2000" dirty="0"/>
              <a:t>alcohol,</a:t>
            </a:r>
          </a:p>
          <a:p>
            <a:pPr>
              <a:defRPr/>
            </a:pPr>
            <a:r>
              <a:rPr lang="en" sz="2000" dirty="0"/>
              <a:t>bactrim</a:t>
            </a:r>
          </a:p>
        </p:txBody>
      </p:sp>
    </p:spTree>
  </p:cSld>
  <p:clrMapOvr>
    <a:masterClrMapping/>
  </p:clrMapOvr>
  <p:transition spd="slow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xmlns="" id="{CF119120-F0AE-4D09-8119-12AEA325EC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/>
              <a:t>DRUGS THAT CAN LEAD TO MEGALOBLASTIC ANEMIA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B73ECA-C908-4AF4-BAEB-3BE1FC7D9D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4671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ANTIFOLATES</a:t>
            </a:r>
          </a:p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rgbClr val="002060"/>
                </a:solidFill>
              </a:rPr>
              <a:t>Methotrexate</a:t>
            </a:r>
          </a:p>
          <a:p>
            <a:pPr marL="0" indent="0">
              <a:buFontTx/>
              <a:buNone/>
              <a:defRPr/>
            </a:pPr>
            <a:r>
              <a:rPr lang="en" sz="2000" dirty="0" err="1"/>
              <a:t>Pyrimethamine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rgbClr val="002060"/>
                </a:solidFill>
              </a:rPr>
              <a:t>Trimethoprim</a:t>
            </a:r>
          </a:p>
          <a:p>
            <a:pPr marL="0" indent="0">
              <a:buFontTx/>
              <a:buNone/>
              <a:defRPr/>
            </a:pPr>
            <a:r>
              <a:rPr lang="en" sz="2000" dirty="0" err="1"/>
              <a:t>Sulfasalazine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 err="1"/>
              <a:t>Chlorguanides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 err="1"/>
              <a:t>Triamterene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PURINE ANALOGUES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6- </a:t>
            </a:r>
            <a:r>
              <a:rPr lang="en" sz="2000" dirty="0" err="1"/>
              <a:t>mercaptopurines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/>
              <a:t>6- </a:t>
            </a:r>
            <a:r>
              <a:rPr lang="en" sz="2000" dirty="0" err="1"/>
              <a:t>thioguanine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 err="1"/>
              <a:t>Azathioprine</a:t>
            </a:r>
            <a:endParaRPr lang="en-US" sz="2000" dirty="0"/>
          </a:p>
          <a:p>
            <a:pPr marL="0" indent="0">
              <a:buFontTx/>
              <a:buNone/>
              <a:defRPr/>
            </a:pPr>
            <a:r>
              <a:rPr lang="en" sz="2000" dirty="0"/>
              <a:t>Acyclovir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617BDB0-D1EB-43D5-B6C6-1F19846E09A6}"/>
              </a:ext>
            </a:extLst>
          </p:cNvPr>
          <p:cNvSpPr txBox="1"/>
          <p:nvPr/>
        </p:nvSpPr>
        <p:spPr>
          <a:xfrm>
            <a:off x="3925888" y="1773238"/>
            <a:ext cx="4805362" cy="3416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PYRIMIDINE ANALOGUES</a:t>
            </a:r>
          </a:p>
          <a:p>
            <a:pPr>
              <a:defRPr/>
            </a:pPr>
            <a:r>
              <a:rPr lang="en" dirty="0"/>
              <a:t>5- fluorouracil</a:t>
            </a:r>
          </a:p>
          <a:p>
            <a:pPr>
              <a:defRPr/>
            </a:pPr>
            <a:r>
              <a:rPr lang="en" dirty="0"/>
              <a:t>5- </a:t>
            </a:r>
            <a:r>
              <a:rPr lang="en" dirty="0" err="1"/>
              <a:t>fluorodeoxyuridine</a:t>
            </a:r>
            <a:endParaRPr lang="en-US" dirty="0"/>
          </a:p>
          <a:p>
            <a:pPr>
              <a:defRPr/>
            </a:pPr>
            <a:r>
              <a:rPr lang="en" dirty="0"/>
              <a:t>6- </a:t>
            </a:r>
            <a:r>
              <a:rPr lang="en" dirty="0" err="1"/>
              <a:t>azauridines</a:t>
            </a:r>
            <a:endParaRPr lang="en-US" dirty="0"/>
          </a:p>
          <a:p>
            <a:pPr>
              <a:defRPr/>
            </a:pPr>
            <a:r>
              <a:rPr lang="en" dirty="0"/>
              <a:t>Zidovudine</a:t>
            </a:r>
          </a:p>
          <a:p>
            <a:pPr>
              <a:defRPr/>
            </a:pPr>
            <a:r>
              <a:rPr lang="en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RIBONUCLOTIDE REDUCTASE INHIBITORS</a:t>
            </a:r>
          </a:p>
          <a:p>
            <a:pPr>
              <a:defRPr/>
            </a:pPr>
            <a:r>
              <a:rPr lang="en" dirty="0">
                <a:solidFill>
                  <a:srgbClr val="002060"/>
                </a:solidFill>
              </a:rPr>
              <a:t>Hydroxyurea</a:t>
            </a:r>
          </a:p>
          <a:p>
            <a:pPr>
              <a:defRPr/>
            </a:pPr>
            <a:r>
              <a:rPr lang="en" dirty="0" err="1"/>
              <a:t>Cytarabine</a:t>
            </a:r>
            <a:endParaRPr lang="en-US" dirty="0"/>
          </a:p>
          <a:p>
            <a:pPr>
              <a:defRPr/>
            </a:pPr>
            <a:r>
              <a:rPr lang="en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ANTICONVULSANTS</a:t>
            </a:r>
          </a:p>
          <a:p>
            <a:pPr>
              <a:defRPr/>
            </a:pPr>
            <a:r>
              <a:rPr lang="en" dirty="0" err="1"/>
              <a:t>Phenytoin</a:t>
            </a:r>
            <a:endParaRPr lang="en-US" dirty="0"/>
          </a:p>
          <a:p>
            <a:pPr>
              <a:defRPr/>
            </a:pPr>
            <a:r>
              <a:rPr lang="en" dirty="0"/>
              <a:t>Phenobarbital</a:t>
            </a:r>
          </a:p>
          <a:p>
            <a:pPr>
              <a:defRPr/>
            </a:pPr>
            <a:r>
              <a:rPr lang="en" dirty="0"/>
              <a:t>Primidone</a:t>
            </a:r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xmlns="" id="{47BC3D53-08A7-4A51-B0F3-673ED1D3AB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1113" y="404813"/>
            <a:ext cx="8229601" cy="1143000"/>
          </a:xfrm>
        </p:spPr>
        <p:txBody>
          <a:bodyPr/>
          <a:lstStyle/>
          <a:p>
            <a:r>
              <a:rPr lang="en" altLang="en-US" sz="3200" dirty="0" smtClean="0">
                <a:solidFill>
                  <a:schemeClr val="tx1"/>
                </a:solidFill>
              </a:rPr>
              <a:t>PERNICIOUS </a:t>
            </a:r>
            <a:r>
              <a:rPr lang="en" altLang="en-US" sz="3200" dirty="0">
                <a:solidFill>
                  <a:schemeClr val="tx1"/>
                </a:solidFill>
              </a:rPr>
              <a:t>ANEMIA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D4C0A232-381C-42B0-AEBB-D2EF9612DA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229600" cy="394017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Megaloblastic anemia resulting from </a:t>
            </a:r>
            <a:r>
              <a:rPr lang="en" sz="2000" dirty="0"/>
              <a:t>vitamin B12 deficiency due to </a:t>
            </a:r>
            <a:r>
              <a:rPr lang="en" sz="2000" dirty="0">
                <a:solidFill>
                  <a:srgbClr val="002060"/>
                </a:solidFill>
              </a:rPr>
              <a:t>the absence of intrinsic factor ( </a:t>
            </a:r>
            <a:r>
              <a:rPr lang="en" sz="2000" dirty="0">
                <a:solidFill>
                  <a:srgbClr val="002060"/>
                </a:solidFill>
                <a:latin typeface="+mj-lt"/>
              </a:rPr>
              <a:t>IF</a:t>
            </a:r>
            <a:r>
              <a:rPr lang="en" sz="2000" dirty="0" smtClean="0">
                <a:solidFill>
                  <a:srgbClr val="002060"/>
                </a:solidFill>
                <a:latin typeface="+mj-lt"/>
              </a:rPr>
              <a:t>)</a:t>
            </a:r>
            <a:r>
              <a:rPr lang="en" sz="2000" dirty="0" smtClean="0">
                <a:latin typeface="+mj-lt"/>
              </a:rPr>
              <a:t>, </a:t>
            </a:r>
            <a:r>
              <a:rPr lang="en" sz="2000" dirty="0">
                <a:latin typeface="+mj-lt"/>
              </a:rPr>
              <a:t>which is necessary for its absorption</a:t>
            </a:r>
          </a:p>
          <a:p>
            <a:pPr>
              <a:lnSpc>
                <a:spcPct val="90000"/>
              </a:lnSpc>
              <a:defRPr/>
            </a:pPr>
            <a:r>
              <a:rPr lang="en" sz="2000" dirty="0">
                <a:latin typeface="+mj-lt"/>
              </a:rPr>
              <a:t>Normally in </a:t>
            </a:r>
            <a:r>
              <a:rPr lang="en" sz="2000" dirty="0">
                <a:solidFill>
                  <a:srgbClr val="002060"/>
                </a:solidFill>
                <a:latin typeface="+mj-lt"/>
              </a:rPr>
              <a:t>the duodenum, B12 binds to </a:t>
            </a:r>
            <a:r>
              <a:rPr lang="en" sz="2000" dirty="0">
                <a:solidFill>
                  <a:srgbClr val="002060"/>
                </a:solidFill>
              </a:rPr>
              <a:t>IF and is absorbed in the terminal </a:t>
            </a:r>
            <a:r>
              <a:rPr lang="en" sz="2000" dirty="0" smtClean="0">
                <a:solidFill>
                  <a:srgbClr val="002060"/>
                </a:solidFill>
              </a:rPr>
              <a:t>ileum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sr-Cyrl-CS" sz="20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latin typeface="+mj-lt"/>
              </a:rPr>
              <a:t>Hereditary basis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latin typeface="+mj-lt"/>
              </a:rPr>
              <a:t>Association with other autoimmune diseases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latin typeface="+mj-lt"/>
              </a:rPr>
              <a:t>At against gastric parietal cells and/or against IF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>
                <a:latin typeface="+mj-lt"/>
              </a:rPr>
              <a:t>Stomach mucosa thin and atrophic with infiltrates of lymphocytes and plasma cells (atrophic gastritis)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" sz="2200" dirty="0">
                <a:latin typeface="+mj-lt"/>
              </a:rPr>
              <a:t>   </a:t>
            </a:r>
          </a:p>
          <a:p>
            <a:pPr>
              <a:lnSpc>
                <a:spcPct val="90000"/>
              </a:lnSpc>
              <a:defRPr/>
            </a:pPr>
            <a:endParaRPr lang="sr-Latn-CS" sz="2200" dirty="0">
              <a:latin typeface="+mj-lt"/>
            </a:endParaRPr>
          </a:p>
          <a:p>
            <a:pPr>
              <a:lnSpc>
                <a:spcPct val="90000"/>
              </a:lnSpc>
              <a:defRPr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0" y="0"/>
            <a:ext cx="8229600" cy="1143000"/>
          </a:xfrm>
        </p:spPr>
        <p:txBody>
          <a:bodyPr/>
          <a:lstStyle/>
          <a:p>
            <a:r>
              <a:rPr lang="en" altLang="en-US" sz="3200" dirty="0">
                <a:solidFill>
                  <a:schemeClr val="tx1"/>
                </a:solidFill>
              </a:rPr>
              <a:t>PERNICIOUS ANEMIA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028" y="1143000"/>
            <a:ext cx="8856944" cy="554461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sr-Latn-RS" altLang="en-US" sz="2000" dirty="0"/>
              <a:t>C</a:t>
            </a:r>
            <a:r>
              <a:rPr lang="en" altLang="en-US" sz="2000" dirty="0" smtClean="0">
                <a:solidFill>
                  <a:schemeClr val="tx1"/>
                </a:solidFill>
              </a:rPr>
              <a:t>linical </a:t>
            </a:r>
            <a:r>
              <a:rPr lang="sr-Latn-RS" altLang="en-US" sz="2000" dirty="0" smtClean="0">
                <a:solidFill>
                  <a:schemeClr val="tx1"/>
                </a:solidFill>
              </a:rPr>
              <a:t>manifestation</a:t>
            </a:r>
            <a:endParaRPr lang="sr-Cyrl-RS" sz="2000" dirty="0"/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" sz="2000" dirty="0"/>
              <a:t>Disturbance in DNA synthesis in rapidly regenerating tissues (CS, GIT, CNS)</a:t>
            </a:r>
            <a:endParaRPr lang="sr-Cyrl-CS" sz="2000" dirty="0"/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7030A0"/>
                </a:solidFill>
              </a:rPr>
              <a:t>Symptoms and signs of anemia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7030A0"/>
                </a:solidFill>
              </a:rPr>
              <a:t>Symptoms and signs of the digestive system </a:t>
            </a:r>
            <a:r>
              <a:rPr lang="en" sz="2000" dirty="0"/>
              <a:t>(nausea, vomiting, diarrhea, </a:t>
            </a:r>
            <a:r>
              <a:rPr lang="en" sz="2000" dirty="0" smtClean="0"/>
              <a:t>Hunter's </a:t>
            </a:r>
            <a:r>
              <a:rPr lang="en" sz="2000" dirty="0"/>
              <a:t>glossitis)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7030A0"/>
                </a:solidFill>
              </a:rPr>
              <a:t>Cobalamin myelopathy </a:t>
            </a:r>
            <a:r>
              <a:rPr lang="en" sz="2000" dirty="0"/>
              <a:t>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vertigo,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problem walking in the dark (decreased orientation)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-US" sz="2000" dirty="0"/>
              <a:t>feeling like walking on wool</a:t>
            </a:r>
            <a:r>
              <a:rPr lang="en-US" sz="2000" dirty="0" smtClean="0"/>
              <a:t>,</a:t>
            </a:r>
            <a:endParaRPr lang="sr-Latn-RS" sz="2000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 smtClean="0"/>
              <a:t>stiffness </a:t>
            </a:r>
            <a:r>
              <a:rPr lang="en" sz="2000" dirty="0"/>
              <a:t>of the extremities (corticospinal </a:t>
            </a:r>
            <a:r>
              <a:rPr lang="en" sz="2000" dirty="0" smtClean="0"/>
              <a:t>lesion),</a:t>
            </a:r>
            <a:endParaRPr lang="en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Ataxia (spinocerebral lesion)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>
                <a:solidFill>
                  <a:srgbClr val="7030A0"/>
                </a:solidFill>
              </a:rPr>
              <a:t>Funicular </a:t>
            </a:r>
            <a:r>
              <a:rPr lang="en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myelosis </a:t>
            </a:r>
            <a:r>
              <a:rPr lang="en" sz="2000" dirty="0">
                <a:solidFill>
                  <a:srgbClr val="0070C0"/>
                </a:solidFill>
              </a:rPr>
              <a:t>- degenerative changes of the spinal cord with loss of deep sensation and ataxia </a:t>
            </a:r>
            <a:r>
              <a:rPr lang="en" sz="2000" dirty="0"/>
              <a:t>(B12 deficiency)</a:t>
            </a:r>
          </a:p>
          <a:p>
            <a:pPr>
              <a:lnSpc>
                <a:spcPct val="80000"/>
              </a:lnSpc>
              <a:defRPr/>
            </a:pPr>
            <a:r>
              <a:rPr lang="en" sz="2000" dirty="0"/>
              <a:t>Polyneuropathies, memory loss, </a:t>
            </a:r>
            <a:r>
              <a:rPr lang="en" sz="2000" dirty="0" smtClean="0"/>
              <a:t>depression, (</a:t>
            </a:r>
            <a:r>
              <a:rPr lang="en" sz="2000" dirty="0"/>
              <a:t>combined folate and cobalamin deficiency)</a:t>
            </a:r>
            <a:endParaRPr lang="sr-Latn-RS" sz="2000" dirty="0"/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" sz="2000" dirty="0"/>
              <a:t>Occurs gradually, imperceptibly in the advanced "pale yellow, bedridden" </a:t>
            </a:r>
          </a:p>
          <a:p>
            <a:pPr marL="0" indent="0">
              <a:lnSpc>
                <a:spcPct val="80000"/>
              </a:lnSpc>
              <a:buNone/>
              <a:defRPr/>
            </a:pPr>
            <a:endParaRPr lang="sr-Cyrl-CS" sz="2200" dirty="0"/>
          </a:p>
          <a:p>
            <a:pPr>
              <a:lnSpc>
                <a:spcPct val="80000"/>
              </a:lnSpc>
              <a:defRPr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7565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4000" dirty="0">
                <a:solidFill>
                  <a:schemeClr val="tx1"/>
                </a:solidFill>
              </a:rPr>
              <a:t>PERNICIOUS ANEMIA</a:t>
            </a:r>
            <a:endParaRPr lang="en-US" sz="4000" dirty="0"/>
          </a:p>
        </p:txBody>
      </p:sp>
      <p:pic>
        <p:nvPicPr>
          <p:cNvPr id="4098" name="Picture 2" descr="C:\Documents and Settings\Korisnik\Desktop\New Folder 1\Pernicious anemia- red and smooth dorsum of the tongue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571612"/>
            <a:ext cx="4286280" cy="3714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398" y="5440362"/>
            <a:ext cx="47149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dirty="0"/>
              <a:t>Pernicious anemia</a:t>
            </a:r>
            <a:endParaRPr lang="en-US" sz="2000" dirty="0"/>
          </a:p>
          <a:p>
            <a:r>
              <a:rPr lang="en" sz="2000" dirty="0" smtClean="0"/>
              <a:t>(red </a:t>
            </a:r>
            <a:r>
              <a:rPr lang="en" sz="2000" dirty="0"/>
              <a:t>and smooth dorsum of the tongue </a:t>
            </a:r>
            <a:r>
              <a:rPr lang="en" sz="2400" dirty="0" smtClean="0"/>
              <a:t>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857364"/>
            <a:ext cx="32146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2000" b="1" dirty="0"/>
              <a:t>Hunter 's glossitis </a:t>
            </a:r>
            <a:r>
              <a:rPr lang="en" sz="2000" dirty="0"/>
              <a:t>: deficiency of vitamin </a:t>
            </a:r>
            <a:r>
              <a:rPr lang="en" sz="2000" dirty="0" smtClean="0"/>
              <a:t>B12</a:t>
            </a:r>
            <a:r>
              <a:rPr lang="en" sz="2000" dirty="0"/>
              <a:t>, (complete atrophy of the papillae of the tongue):</a:t>
            </a:r>
          </a:p>
          <a:p>
            <a:pPr>
              <a:buFont typeface="Arial" pitchFamily="34" charset="0"/>
              <a:buChar char="•"/>
            </a:pPr>
            <a:r>
              <a:rPr lang="en" sz="2000" dirty="0"/>
              <a:t>glossitis,</a:t>
            </a:r>
          </a:p>
          <a:p>
            <a:pPr>
              <a:buFont typeface="Arial" pitchFamily="34" charset="0"/>
              <a:buChar char="•"/>
            </a:pPr>
            <a:r>
              <a:rPr lang="en" sz="2000" dirty="0"/>
              <a:t>glossodynia,</a:t>
            </a:r>
          </a:p>
          <a:p>
            <a:pPr>
              <a:buFont typeface="Arial" pitchFamily="34" charset="0"/>
              <a:buChar char="•"/>
            </a:pPr>
            <a:r>
              <a:rPr lang="en" sz="2000" dirty="0"/>
              <a:t>glossopyrosa,</a:t>
            </a:r>
          </a:p>
          <a:p>
            <a:pPr>
              <a:buFont typeface="Arial" pitchFamily="34" charset="0"/>
              <a:buChar char="•"/>
            </a:pPr>
            <a:r>
              <a:rPr lang="en" sz="2000" dirty="0"/>
              <a:t>taste disorder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xmlns="" id="{E08D4812-19E8-4F27-BA4A-BA792CB080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/>
              <a:t>ETIOLOGY AND EPIDEMIOLOGY</a:t>
            </a:r>
            <a:endParaRPr lang="en-US" altLang="en-US" sz="3200"/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xmlns="" id="{ABB3FE7B-9C01-4977-ACE4-F5CF8034A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88" y="1773238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sr-Latn-RS" altLang="en-US" sz="2200" dirty="0" smtClean="0"/>
              <a:t>I</a:t>
            </a:r>
            <a:r>
              <a:rPr lang="en-US" altLang="en-US" sz="2200" dirty="0" err="1" smtClean="0"/>
              <a:t>ron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deficiency </a:t>
            </a:r>
            <a:r>
              <a:rPr lang="en-US" altLang="en-US" sz="2200" dirty="0" smtClean="0"/>
              <a:t>anemia</a:t>
            </a:r>
            <a:r>
              <a:rPr lang="sr-Latn-RS" altLang="en-US" sz="2200" dirty="0"/>
              <a:t>-</a:t>
            </a:r>
            <a:r>
              <a:rPr lang="en" altLang="en-US" sz="2200" dirty="0" smtClean="0"/>
              <a:t>women </a:t>
            </a:r>
            <a:r>
              <a:rPr lang="en" altLang="en-US" sz="2200" dirty="0"/>
              <a:t>of reproductive </a:t>
            </a:r>
            <a:r>
              <a:rPr lang="en" altLang="en-US" sz="2200" dirty="0" smtClean="0"/>
              <a:t>age</a:t>
            </a:r>
            <a:r>
              <a:rPr lang="sr-Latn-RS" altLang="en-US" sz="2200" dirty="0" smtClean="0"/>
              <a:t>:</a:t>
            </a:r>
          </a:p>
          <a:p>
            <a:pPr>
              <a:defRPr/>
            </a:pPr>
            <a:r>
              <a:rPr lang="en" altLang="en-US" sz="2200" dirty="0"/>
              <a:t>about 10</a:t>
            </a:r>
            <a:r>
              <a:rPr lang="en" altLang="en-US" sz="2200" dirty="0" smtClean="0"/>
              <a:t>%</a:t>
            </a:r>
            <a:r>
              <a:rPr lang="sr-Latn-RS" altLang="en-US" sz="2200" dirty="0" smtClean="0"/>
              <a:t> (</a:t>
            </a:r>
            <a:r>
              <a:rPr lang="en" altLang="en-US" sz="2200" dirty="0"/>
              <a:t>developed </a:t>
            </a:r>
            <a:r>
              <a:rPr lang="en" altLang="en-US" sz="2200" dirty="0" smtClean="0"/>
              <a:t>countries</a:t>
            </a:r>
            <a:r>
              <a:rPr lang="sr-Latn-RS" altLang="en-US" sz="2200" dirty="0" smtClean="0"/>
              <a:t>)</a:t>
            </a:r>
            <a:endParaRPr lang="en-US" altLang="en-US" sz="2200" dirty="0"/>
          </a:p>
          <a:p>
            <a:pPr>
              <a:defRPr/>
            </a:pPr>
            <a:r>
              <a:rPr lang="en" altLang="en-US" sz="2200" dirty="0"/>
              <a:t>over 50% </a:t>
            </a:r>
            <a:r>
              <a:rPr lang="sr-Latn-RS" altLang="en-US" sz="2200" dirty="0"/>
              <a:t>(underdeveloped </a:t>
            </a:r>
            <a:r>
              <a:rPr lang="sr-Latn-RS" altLang="en-US" sz="2200" dirty="0" smtClean="0"/>
              <a:t>countries)</a:t>
            </a:r>
            <a:endParaRPr lang="ru-RU" altLang="en-US" sz="2200" dirty="0"/>
          </a:p>
          <a:p>
            <a:pPr>
              <a:defRPr/>
            </a:pPr>
            <a:endParaRPr lang="ru-RU" altLang="en-US" sz="2200" dirty="0"/>
          </a:p>
          <a:p>
            <a:pPr>
              <a:defRPr/>
            </a:pPr>
            <a:r>
              <a:rPr lang="en" altLang="en-US" sz="2200" dirty="0"/>
              <a:t>The incidence of anemia in the total population is about 1.5%</a:t>
            </a:r>
          </a:p>
          <a:p>
            <a:pPr>
              <a:defRPr/>
            </a:pPr>
            <a:endParaRPr lang="ru-RU" altLang="en-US" sz="2200" dirty="0"/>
          </a:p>
          <a:p>
            <a:pPr>
              <a:defRPr/>
            </a:pPr>
            <a:r>
              <a:rPr lang="en" altLang="en-US" sz="2200" dirty="0"/>
              <a:t>A decrease in the number of circulating erythrocytes may be associated with:</a:t>
            </a:r>
          </a:p>
          <a:p>
            <a:pPr>
              <a:defRPr/>
            </a:pPr>
            <a:r>
              <a:rPr lang="en" altLang="en-US" sz="2200" dirty="0"/>
              <a:t>insufficient production</a:t>
            </a:r>
          </a:p>
          <a:p>
            <a:pPr>
              <a:defRPr/>
            </a:pPr>
            <a:r>
              <a:rPr lang="en" altLang="en-US" sz="2200" dirty="0"/>
              <a:t>increased destruction</a:t>
            </a:r>
          </a:p>
          <a:p>
            <a:pPr>
              <a:defRPr/>
            </a:pPr>
            <a:r>
              <a:rPr lang="en" altLang="en-US" sz="2200" dirty="0"/>
              <a:t>loss of </a:t>
            </a:r>
            <a:r>
              <a:rPr lang="en" altLang="en-US" sz="2200" dirty="0" smtClean="0"/>
              <a:t>erythrocytes</a:t>
            </a:r>
            <a:endParaRPr lang="en" altLang="en-US" sz="2200" dirty="0"/>
          </a:p>
          <a:p>
            <a:pPr>
              <a:defRPr/>
            </a:pPr>
            <a:endParaRPr lang="ru-RU" altLang="en-US" sz="2200" dirty="0"/>
          </a:p>
          <a:p>
            <a:pPr marL="0" indent="0">
              <a:buFontTx/>
              <a:buNone/>
              <a:defRPr/>
            </a:pPr>
            <a:r>
              <a:rPr lang="en" altLang="en-US" sz="2200" dirty="0"/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xmlns="" id="{2AC4653E-AC55-4A65-8A36-9AFDB6633A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77800" y="260350"/>
            <a:ext cx="9155113" cy="504825"/>
          </a:xfrm>
        </p:spPr>
        <p:txBody>
          <a:bodyPr/>
          <a:lstStyle/>
          <a:p>
            <a:r>
              <a:rPr lang="en" altLang="en-US" sz="2800">
                <a:solidFill>
                  <a:schemeClr val="tx1"/>
                </a:solidFill>
              </a:rPr>
              <a:t>DIAGNOSIS OF MEGALOBLASTIC ANEMIA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E9333A0F-2E35-4758-8A86-737058B8A28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6525" y="5129213"/>
            <a:ext cx="8818563" cy="1728787"/>
          </a:xfrm>
        </p:spPr>
        <p:txBody>
          <a:bodyPr/>
          <a:lstStyle/>
          <a:p>
            <a:pPr>
              <a:defRPr/>
            </a:pPr>
            <a:r>
              <a:rPr lang="en" sz="1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Specialized tests for differentiation of megaloblastic manifestations (level of vitamin B12 and folate in serum and Er, Schilling test diagnostic for vitamin B12 deficiency, FIGLU test - folate deficiency, APA positive in serum in case of vitamin B12 deficiency, excretion of methylmalonate in urine - vitamin B12 deficiency)</a:t>
            </a:r>
          </a:p>
          <a:p>
            <a:pPr>
              <a:defRPr/>
            </a:pPr>
            <a:endParaRPr lang="en-US" dirty="0">
              <a:latin typeface="Times New Roman" pitchFamily="18" charset="0"/>
            </a:endParaRPr>
          </a:p>
        </p:txBody>
      </p:sp>
      <p:pic>
        <p:nvPicPr>
          <p:cNvPr id="46084" name="Picture 1">
            <a:extLst>
              <a:ext uri="{FF2B5EF4-FFF2-40B4-BE49-F238E27FC236}">
                <a16:creationId xmlns:a16="http://schemas.microsoft.com/office/drawing/2014/main" xmlns="" id="{B162E66E-A3E7-4F5D-A470-B7A2AD82A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158875"/>
            <a:ext cx="7704137" cy="357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xmlns="" id="{2F25A25A-33E4-4A78-92A4-8260163569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624888" cy="1143000"/>
          </a:xfrm>
        </p:spPr>
        <p:txBody>
          <a:bodyPr/>
          <a:lstStyle/>
          <a:p>
            <a:r>
              <a:rPr lang="en" altLang="en-US" sz="3200">
                <a:solidFill>
                  <a:schemeClr val="tx1"/>
                </a:solidFill>
              </a:rPr>
              <a:t>THERAPY OF MEGALOBLASTIC ANEMIA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6A716DF-A04C-4387-B51E-372EAC5E4F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5900" y="1844675"/>
            <a:ext cx="4643438" cy="475297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" sz="2200" dirty="0">
                <a:latin typeface="+mj-lt"/>
              </a:rPr>
              <a:t>       </a:t>
            </a:r>
            <a:r>
              <a:rPr lang="en" sz="2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Vitamin B12 </a:t>
            </a:r>
            <a:endParaRPr lang="sr-Cyrl-RS" sz="2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en-US" sz="2000" dirty="0">
                <a:latin typeface="+mj-lt"/>
              </a:rPr>
              <a:t>1 mg of cyanocobalamin daily </a:t>
            </a:r>
            <a:r>
              <a:rPr lang="en-US" sz="2000" dirty="0" err="1">
                <a:latin typeface="+mj-lt"/>
              </a:rPr>
              <a:t>i.m</a:t>
            </a:r>
            <a:r>
              <a:rPr lang="en-US" sz="2000" dirty="0">
                <a:latin typeface="+mj-lt"/>
              </a:rPr>
              <a:t>. a week, then twice a week (second week), then 1mg once a week (a month), then once a month for life (or 2500 OHB12im)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"reticulocyte crisis"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      (on the 5th day, in case of a favorable response to therapy)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Addition of </a:t>
            </a:r>
            <a:r>
              <a:rPr lang="en-US" sz="2000" dirty="0" err="1">
                <a:latin typeface="+mj-lt"/>
              </a:rPr>
              <a:t>peoral</a:t>
            </a:r>
            <a:r>
              <a:rPr lang="en-US" sz="2000" dirty="0">
                <a:latin typeface="+mj-lt"/>
              </a:rPr>
              <a:t> iron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*Folates have the same effects but do not affect CNS changes</a:t>
            </a:r>
            <a:endParaRPr lang="en-US" sz="2000" dirty="0">
              <a:latin typeface="+mj-l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5A0E972-2EC4-4ED9-8A3B-9A404E1DE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0000" y="2060575"/>
            <a:ext cx="4038600" cy="1944688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Folate deficiency</a:t>
            </a:r>
          </a:p>
          <a:p>
            <a:pPr>
              <a:defRPr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1mg to 5mg/day of folic acid </a:t>
            </a:r>
            <a:endParaRPr lang="sr-Latn-RS" sz="20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it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is given until hematological recovery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xmlns="" id="{F8670FB5-90E2-478C-822E-C306500355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31825" y="2205038"/>
            <a:ext cx="8066088" cy="3232150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r>
              <a:rPr lang="en" sz="2000" dirty="0" smtClean="0"/>
              <a:t>Anemia </a:t>
            </a:r>
            <a:r>
              <a:rPr lang="en" sz="2000" dirty="0"/>
              <a:t>of chronic disease develops in</a:t>
            </a:r>
          </a:p>
          <a:p>
            <a:pPr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chronic infection,</a:t>
            </a:r>
          </a:p>
          <a:p>
            <a:pPr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inflammatory conditions,</a:t>
            </a:r>
          </a:p>
          <a:p>
            <a:pPr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neoplastic diseases,</a:t>
            </a:r>
          </a:p>
          <a:p>
            <a:pPr marL="609600" indent="-609600"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endParaRPr lang="ru-RU" sz="2000" dirty="0"/>
          </a:p>
          <a:p>
            <a:pPr marL="609600" indent="-609600"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r>
              <a:rPr lang="en" sz="2000" dirty="0"/>
              <a:t>and </a:t>
            </a:r>
            <a:r>
              <a:rPr lang="en" sz="2000" dirty="0">
                <a:solidFill>
                  <a:srgbClr val="002060"/>
                </a:solidFill>
              </a:rPr>
              <a:t>after the duration of the disease for one to two months.</a:t>
            </a:r>
          </a:p>
          <a:p>
            <a:pPr marL="609600" indent="-609600"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endParaRPr lang="ru-RU" sz="2000" dirty="0"/>
          </a:p>
          <a:p>
            <a:pPr marL="609600" indent="-609600" algn="just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None/>
              <a:defRPr/>
            </a:pPr>
            <a:r>
              <a:rPr lang="en" sz="2000" dirty="0"/>
              <a:t>Clinical picture: corresponds to the clinical picture of the disease as part of </a:t>
            </a:r>
            <a:r>
              <a:rPr lang="en" sz="2000" dirty="0" smtClean="0"/>
              <a:t>which</a:t>
            </a:r>
            <a:r>
              <a:rPr lang="sr-Latn-RS" sz="2000" dirty="0" smtClean="0"/>
              <a:t> </a:t>
            </a:r>
            <a:r>
              <a:rPr lang="en" sz="2000" dirty="0" smtClean="0"/>
              <a:t>is </a:t>
            </a:r>
            <a:r>
              <a:rPr lang="en" sz="2000" dirty="0"/>
              <a:t>developing .</a:t>
            </a:r>
          </a:p>
        </p:txBody>
      </p:sp>
      <p:sp>
        <p:nvSpPr>
          <p:cNvPr id="49155" name="TextBox 2">
            <a:extLst>
              <a:ext uri="{FF2B5EF4-FFF2-40B4-BE49-F238E27FC236}">
                <a16:creationId xmlns:a16="http://schemas.microsoft.com/office/drawing/2014/main" xmlns="" id="{F5F854F3-2A71-48CA-86E2-F064F7FF6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692150"/>
            <a:ext cx="72437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/>
              <a:t>ANEMIA IN CHRONIC DISEASE</a:t>
            </a:r>
            <a:endParaRPr lang="en-US" altLang="en-US"/>
          </a:p>
        </p:txBody>
      </p:sp>
    </p:spTree>
  </p:cSld>
  <p:clrMapOvr>
    <a:masterClrMapping/>
  </p:clrMapOvr>
  <p:transition spd="med"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xmlns="" id="{3A74DD9F-E864-43A1-BC97-64AAFD0E37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7038" y="457200"/>
            <a:ext cx="8229600" cy="1143000"/>
          </a:xfrm>
        </p:spPr>
        <p:txBody>
          <a:bodyPr/>
          <a:lstStyle/>
          <a:p>
            <a:r>
              <a:rPr lang="en" altLang="en-US" sz="3200"/>
              <a:t>ANEMIA IN CHRONIC DISEASE</a:t>
            </a:r>
            <a:r>
              <a:rPr lang="en-US" altLang="en-US" sz="3200"/>
              <a:t/>
            </a:r>
            <a:br>
              <a:rPr lang="en-US" altLang="en-US" sz="3200"/>
            </a:b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F0AA00-B29C-4893-8AD3-C39E29D32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16716"/>
            <a:ext cx="9144000" cy="4997152"/>
          </a:xfrm>
        </p:spPr>
        <p:txBody>
          <a:bodyPr/>
          <a:lstStyle/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en-US" sz="2000" dirty="0"/>
              <a:t>Mild or moderate anemia (hemoglobin 90-110 g/l),</a:t>
            </a:r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en-US" sz="2000" dirty="0"/>
              <a:t>Different degrees of </a:t>
            </a:r>
            <a:r>
              <a:rPr lang="en-US" sz="2000" dirty="0" err="1"/>
              <a:t>hypochromia</a:t>
            </a:r>
            <a:r>
              <a:rPr lang="en-US" sz="2000" dirty="0"/>
              <a:t> and </a:t>
            </a:r>
            <a:r>
              <a:rPr lang="en-US" sz="2000" dirty="0" err="1"/>
              <a:t>hypoferremia</a:t>
            </a:r>
            <a:r>
              <a:rPr lang="en-US" sz="2000" dirty="0"/>
              <a:t> with the presence of abundant iron reserves in the body</a:t>
            </a:r>
            <a:r>
              <a:rPr lang="en-US" sz="2000" dirty="0" smtClean="0"/>
              <a:t>.</a:t>
            </a:r>
            <a:endParaRPr lang="sr-Latn-RS" sz="2000" dirty="0" smtClean="0"/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endParaRPr lang="sr-Cyrl-CS" sz="2000" dirty="0">
              <a:solidFill>
                <a:srgbClr val="002060"/>
              </a:solidFill>
            </a:endParaRPr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en-US" sz="2000" dirty="0"/>
              <a:t>Different </a:t>
            </a:r>
            <a:r>
              <a:rPr lang="en-US" sz="2000" dirty="0" smtClean="0"/>
              <a:t>mechanisms </a:t>
            </a:r>
            <a:r>
              <a:rPr lang="en-US" sz="2000" dirty="0"/>
              <a:t>depending on the underlying </a:t>
            </a:r>
            <a:r>
              <a:rPr lang="en-US" sz="2000" dirty="0" smtClean="0"/>
              <a:t>disease</a:t>
            </a:r>
            <a:endParaRPr lang="sr-Latn-RS" sz="2000" dirty="0" smtClean="0"/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endParaRPr lang="sr-Latn-RS" sz="2000" dirty="0"/>
          </a:p>
          <a:p>
            <a:pPr marL="365125" indent="-365125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defRPr/>
            </a:pPr>
            <a:r>
              <a:rPr lang="en" sz="2000" dirty="0" smtClean="0"/>
              <a:t>Increased </a:t>
            </a:r>
            <a:r>
              <a:rPr lang="en" sz="2000" dirty="0"/>
              <a:t>sequestration of iron and transferrin in macrophages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Increased destruction of erythrocytes in the spleen and </a:t>
            </a:r>
            <a:r>
              <a:rPr lang="en" sz="2000" dirty="0" smtClean="0"/>
              <a:t>inhibition </a:t>
            </a:r>
            <a:r>
              <a:rPr lang="en" sz="2000" dirty="0" smtClean="0"/>
              <a:t>erythrocytopoiesis </a:t>
            </a:r>
            <a:r>
              <a:rPr lang="en" sz="2000" dirty="0"/>
              <a:t>in the bone marrow </a:t>
            </a:r>
            <a:endParaRPr lang="sr-Cyrl-CS" sz="2000" dirty="0"/>
          </a:p>
          <a:p>
            <a:pPr>
              <a:lnSpc>
                <a:spcPct val="85000"/>
              </a:lnSpc>
              <a:buClr>
                <a:srgbClr val="FFFF00"/>
              </a:buClr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Difficulty releasing iron from </a:t>
            </a:r>
            <a:r>
              <a:rPr lang="en" sz="2000" dirty="0" smtClean="0"/>
              <a:t>macrophages</a:t>
            </a:r>
            <a:endParaRPr lang="en" sz="2000" dirty="0"/>
          </a:p>
          <a:p>
            <a:pPr>
              <a:lnSpc>
                <a:spcPct val="85000"/>
              </a:lnSpc>
              <a:buClr>
                <a:srgbClr val="FFFF00"/>
              </a:buClr>
              <a:buFont typeface="Wingdings" panose="05000000000000000000" pitchFamily="2" charset="2"/>
              <a:buChar char="ü"/>
              <a:defRPr/>
            </a:pPr>
            <a:r>
              <a:rPr lang="sr-Latn-RS" sz="2000" dirty="0"/>
              <a:t>b</a:t>
            </a:r>
            <a:r>
              <a:rPr lang="en" sz="2000" dirty="0" smtClean="0"/>
              <a:t>one </a:t>
            </a:r>
            <a:r>
              <a:rPr lang="en" sz="2000" dirty="0"/>
              <a:t>marrow insufficiency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Insufficiency of erythrocytopoiesis</a:t>
            </a:r>
            <a:endParaRPr lang="sr-Cyrl-C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Reduced production of </a:t>
            </a:r>
            <a:r>
              <a:rPr lang="en-US" sz="2000" dirty="0" smtClean="0"/>
              <a:t>erythropoietin</a:t>
            </a:r>
            <a:r>
              <a:rPr lang="en" sz="2000" dirty="0" smtClean="0"/>
              <a:t>.</a:t>
            </a:r>
            <a:endParaRPr lang="en-US" sz="2000" dirty="0"/>
          </a:p>
          <a:p>
            <a:pPr>
              <a:lnSpc>
                <a:spcPct val="85000"/>
              </a:lnSpc>
              <a:buClr>
                <a:srgbClr val="FFFF00"/>
              </a:buClr>
              <a:buFont typeface="Monotype Sorts"/>
              <a:buChar char="ë"/>
              <a:defRPr/>
            </a:pPr>
            <a:endParaRPr lang="sr-Cyrl-CS" sz="2000" dirty="0"/>
          </a:p>
          <a:p>
            <a:pPr marL="609600" indent="-609600">
              <a:lnSpc>
                <a:spcPct val="80000"/>
              </a:lnSpc>
              <a:spcBef>
                <a:spcPct val="10000"/>
              </a:spcBef>
              <a:buClr>
                <a:srgbClr val="FFFF00"/>
              </a:buClr>
              <a:buFont typeface="Monotype Sorts"/>
              <a:buChar char="ë"/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xmlns="" id="{22087C9A-AAD8-4045-9DC9-0DCDABAB2B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0375" y="773113"/>
            <a:ext cx="8229600" cy="1143000"/>
          </a:xfrm>
        </p:spPr>
        <p:txBody>
          <a:bodyPr/>
          <a:lstStyle/>
          <a:p>
            <a:r>
              <a:rPr lang="en" altLang="en-US" sz="3200"/>
              <a:t>ANEMIA IN CHRONIC DISEASE</a:t>
            </a:r>
            <a:r>
              <a:rPr lang="en-US" altLang="en-US" sz="3200"/>
              <a:t/>
            </a:r>
            <a:br>
              <a:rPr lang="en-US" altLang="en-US" sz="3200"/>
            </a:b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90DC90-4AF3-4DB7-8345-4B40204C6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375" y="1916113"/>
            <a:ext cx="8229600" cy="37020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Therapy</a:t>
            </a:r>
          </a:p>
          <a:p>
            <a:pPr marL="0" indent="0">
              <a:buNone/>
              <a:defRPr/>
            </a:pPr>
            <a:endParaRPr lang="en" sz="2000" dirty="0"/>
          </a:p>
          <a:p>
            <a:pPr>
              <a:defRPr/>
            </a:pPr>
            <a:r>
              <a:rPr lang="en" sz="2000" dirty="0"/>
              <a:t>Iron preparations: contraindicated</a:t>
            </a:r>
          </a:p>
          <a:p>
            <a:pPr>
              <a:defRPr/>
            </a:pPr>
            <a:r>
              <a:rPr lang="en" sz="2000" dirty="0"/>
              <a:t>Androgens: can be tried</a:t>
            </a:r>
          </a:p>
          <a:p>
            <a:pPr>
              <a:defRPr/>
            </a:pPr>
            <a:r>
              <a:rPr lang="en-US" sz="2000" dirty="0"/>
              <a:t>erythrocyte concentrates</a:t>
            </a:r>
            <a:r>
              <a:rPr lang="en" sz="2000" dirty="0" smtClean="0"/>
              <a:t>: </a:t>
            </a:r>
            <a:r>
              <a:rPr lang="en" sz="2000" dirty="0"/>
              <a:t>in symptomatic anemia</a:t>
            </a:r>
          </a:p>
          <a:p>
            <a:pPr>
              <a:defRPr/>
            </a:pPr>
            <a:r>
              <a:rPr lang="en" sz="2000" dirty="0"/>
              <a:t>EPO: can be tried with 10,000 U per week i.v., after three weeks if no effect try double doses, and if no effect stop further administration.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xmlns="" id="{AF0D9CDE-980B-4FA2-86C8-D3F552747E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96875" y="1093788"/>
            <a:ext cx="10010775" cy="476250"/>
          </a:xfrm>
        </p:spPr>
        <p:txBody>
          <a:bodyPr/>
          <a:lstStyle/>
          <a:p>
            <a:r>
              <a:rPr lang="en" altLang="en-US" sz="2400"/>
              <a:t>ANEMIA OF CHRONIC RENAL INSUFFICIENCY</a:t>
            </a:r>
            <a:r>
              <a:rPr lang="sr-Cyrl-RS" altLang="en-US" sz="2400"/>
              <a:t/>
            </a:r>
            <a:br>
              <a:rPr lang="sr-Cyrl-RS" altLang="en-US" sz="2400"/>
            </a:br>
            <a:r>
              <a:rPr lang="sr-Cyrl-RS" altLang="en-US" sz="2800"/>
              <a:t/>
            </a:r>
            <a:br>
              <a:rPr lang="sr-Cyrl-RS" altLang="en-US" sz="2800"/>
            </a:br>
            <a:endParaRPr lang="sr-Cyrl-R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979FF92-283E-4BCE-99CF-4F8F68CEE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331913"/>
            <a:ext cx="8748712" cy="51165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It is caused by:</a:t>
            </a:r>
          </a:p>
          <a:p>
            <a:pPr>
              <a:defRPr/>
            </a:pPr>
            <a:r>
              <a:rPr lang="en" sz="2000" dirty="0"/>
              <a:t>reduced production </a:t>
            </a:r>
            <a:r>
              <a:rPr lang="en" sz="2000" dirty="0" smtClean="0"/>
              <a:t>of EPO ,</a:t>
            </a:r>
            <a:endParaRPr lang="sr-Cyrl-RS" sz="2000" dirty="0"/>
          </a:p>
          <a:p>
            <a:pPr>
              <a:defRPr/>
            </a:pPr>
            <a:r>
              <a:rPr lang="en" sz="2000" dirty="0"/>
              <a:t>increased plasma volume,</a:t>
            </a:r>
          </a:p>
          <a:p>
            <a:pPr>
              <a:defRPr/>
            </a:pPr>
            <a:r>
              <a:rPr lang="en" sz="2000" dirty="0" smtClean="0"/>
              <a:t>Fe </a:t>
            </a:r>
            <a:r>
              <a:rPr lang="en" sz="2000" dirty="0" smtClean="0"/>
              <a:t>deficiency, constant </a:t>
            </a:r>
            <a:r>
              <a:rPr lang="en" sz="2000" dirty="0"/>
              <a:t>small blood losses due to dialysis,</a:t>
            </a:r>
          </a:p>
          <a:p>
            <a:pPr>
              <a:defRPr/>
            </a:pPr>
            <a:r>
              <a:rPr lang="en" sz="2000" dirty="0"/>
              <a:t>loss of folic acid during dialysis.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Laboratory findings: normocytic normochromic anemia, reticulocytes slightly decreased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Therapy: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Erythropoietin i.v. or sc in a dose: sc - 80-120U/kg or i.v. - 120-180U/kg per week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Darbepoetin (hyperglycosylated form of human recombinant Epo)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Iron and folic acid supplementation p.o</a:t>
            </a:r>
          </a:p>
          <a:p>
            <a:pPr marL="0" indent="0">
              <a:buFontTx/>
              <a:buNone/>
              <a:defRPr/>
            </a:pPr>
            <a:endParaRPr lang="sr-Cyrl-RS" sz="2000" dirty="0"/>
          </a:p>
          <a:p>
            <a:pPr marL="0" indent="0">
              <a:buFontTx/>
              <a:buNone/>
              <a:defRPr/>
            </a:pPr>
            <a:endParaRPr lang="sr-Cyrl-RS" sz="2000" dirty="0"/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xmlns="" id="{0420C769-C6BA-4A76-8F0F-CF7BE27BC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39238" cy="1143000"/>
          </a:xfrm>
        </p:spPr>
        <p:txBody>
          <a:bodyPr/>
          <a:lstStyle/>
          <a:p>
            <a:r>
              <a:rPr lang="en" altLang="en-US" sz="3200"/>
              <a:t>ANEMIA IN ENDOCRINE DISORDERS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AF92E8-573D-4629-8BCB-9BFDA356C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03350"/>
            <a:ext cx="9228137" cy="51943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Pituitary disorders</a:t>
            </a:r>
          </a:p>
          <a:p>
            <a:pPr>
              <a:defRPr/>
            </a:pPr>
            <a:r>
              <a:rPr lang="en" sz="2000" dirty="0"/>
              <a:t>Normocytic, normochromic anemia with leukopenia</a:t>
            </a:r>
          </a:p>
          <a:p>
            <a:pPr>
              <a:defRPr/>
            </a:pPr>
            <a:r>
              <a:rPr lang="en" sz="2000" dirty="0"/>
              <a:t>Substitution therapy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Thyroid dysfunction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Myxedema</a:t>
            </a:r>
          </a:p>
          <a:p>
            <a:pPr>
              <a:defRPr/>
            </a:pPr>
            <a:r>
              <a:rPr lang="en" sz="2000" dirty="0"/>
              <a:t>normocytic normochromic anemia due to reduced production of erythroblasts</a:t>
            </a:r>
          </a:p>
          <a:p>
            <a:pPr>
              <a:defRPr/>
            </a:pPr>
            <a:r>
              <a:rPr lang="en" sz="2000" dirty="0"/>
              <a:t>Serum iron deficiency due to menorrhagia.</a:t>
            </a:r>
          </a:p>
          <a:p>
            <a:pPr>
              <a:defRPr/>
            </a:pPr>
            <a:r>
              <a:rPr lang="en" sz="2000" dirty="0"/>
              <a:t>Macrocytosis due to folic acid deficiency</a:t>
            </a:r>
          </a:p>
          <a:p>
            <a:pPr>
              <a:defRPr/>
            </a:pPr>
            <a:r>
              <a:rPr lang="en" sz="2000" dirty="0"/>
              <a:t>Vitamin B12 deficiency – megaloblastic anemia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Adrenal dysfunction</a:t>
            </a:r>
          </a:p>
          <a:p>
            <a:pPr>
              <a:defRPr/>
            </a:pPr>
            <a:r>
              <a:rPr lang="en" sz="2000" dirty="0"/>
              <a:t>Normocytic normochromic anemia due to reduction of plasma volume Cushing - erythrocytosis</a:t>
            </a:r>
          </a:p>
          <a:p>
            <a:pPr marL="0" indent="0"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xmlns="" id="{71D8A6A6-3370-40A4-AC2F-B047312E32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2238" y="333375"/>
            <a:ext cx="9010650" cy="1143000"/>
          </a:xfrm>
        </p:spPr>
        <p:txBody>
          <a:bodyPr/>
          <a:lstStyle/>
          <a:p>
            <a:r>
              <a:rPr lang="en" altLang="en-US" sz="3200"/>
              <a:t>ANEMIA IN ENDOCRINE DISORDERS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7205DE0-9FC6-48FD-9169-FD4E6C103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577975"/>
            <a:ext cx="8843962" cy="52800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Gonadal dysfunction: both sexes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Estrogens (anemia unexplained mechanism)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Pregnancy</a:t>
            </a:r>
          </a:p>
          <a:p>
            <a:pPr>
              <a:defRPr/>
            </a:pPr>
            <a:r>
              <a:rPr lang="en" sz="2000" dirty="0"/>
              <a:t>The volume of erythrocytes has increased by 20%, and the increase in the amount of plasma by 30% is the result of dilutional anemia.</a:t>
            </a:r>
          </a:p>
          <a:p>
            <a:pPr>
              <a:defRPr/>
            </a:pPr>
            <a:r>
              <a:rPr lang="en" sz="2000" dirty="0"/>
              <a:t>Anemia is expected from 8 months of pregnancy with progression until </a:t>
            </a:r>
            <a:r>
              <a:rPr lang="en" sz="2000" dirty="0" smtClean="0"/>
              <a:t>32-34</a:t>
            </a:r>
            <a:r>
              <a:rPr lang="sr-Latn-RS" sz="2000" dirty="0" smtClean="0"/>
              <a:t>w</a:t>
            </a:r>
            <a:r>
              <a:rPr lang="en" sz="2000" dirty="0" smtClean="0"/>
              <a:t>.</a:t>
            </a:r>
            <a:endParaRPr lang="en" sz="2000" dirty="0"/>
          </a:p>
          <a:p>
            <a:pPr>
              <a:defRPr/>
            </a:pPr>
            <a:r>
              <a:rPr lang="en" sz="2000" dirty="0" smtClean="0"/>
              <a:t>Iron </a:t>
            </a:r>
            <a:r>
              <a:rPr lang="en" sz="2000" dirty="0"/>
              <a:t>and folic acid deficiency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Hyperparathyroidism</a:t>
            </a:r>
          </a:p>
          <a:p>
            <a:pPr>
              <a:defRPr/>
            </a:pPr>
            <a:r>
              <a:rPr lang="en" sz="2000" dirty="0"/>
              <a:t>normochromic normocytic anemia (due to erythropoietin or bone marrow sclerosis with reduced production)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Pancreas</a:t>
            </a:r>
          </a:p>
          <a:p>
            <a:pPr>
              <a:defRPr/>
            </a:pPr>
            <a:r>
              <a:rPr lang="en" sz="2000" dirty="0"/>
              <a:t>In diabetes mellitus due to complications</a:t>
            </a:r>
          </a:p>
        </p:txBody>
      </p:sp>
    </p:spTree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6">
            <a:extLst>
              <a:ext uri="{FF2B5EF4-FFF2-40B4-BE49-F238E27FC236}">
                <a16:creationId xmlns:a16="http://schemas.microsoft.com/office/drawing/2014/main" xmlns="" id="{18711B2D-D399-47D4-B7D7-E3F7D42C8F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229600" cy="1143000"/>
          </a:xfrm>
        </p:spPr>
        <p:txBody>
          <a:bodyPr/>
          <a:lstStyle/>
          <a:p>
            <a:pPr eaLnBrk="1" hangingPunct="1"/>
            <a:r>
              <a:rPr lang="en" altLang="en-US" sz="3200" dirty="0"/>
              <a:t>ANEMIA IN ELDERLY </a:t>
            </a:r>
            <a:endParaRPr lang="en-US" altLang="en-US" sz="32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1A4A372A-A519-4360-B62B-155ECB651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875" y="1773238"/>
            <a:ext cx="8859838" cy="46799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" sz="2000" dirty="0"/>
              <a:t>They are most often the result of several etiological factors:</a:t>
            </a:r>
            <a:endParaRPr lang="en-US" sz="2000" dirty="0"/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" sz="2000" dirty="0">
                <a:ea typeface="+mn-ea"/>
              </a:rPr>
              <a:t>Absorption disorder of vitamin B12 </a:t>
            </a:r>
            <a:r>
              <a:rPr lang="en" sz="2000" dirty="0" smtClean="0">
                <a:ea typeface="+mn-ea"/>
              </a:rPr>
              <a:t>(atrophic </a:t>
            </a:r>
            <a:r>
              <a:rPr lang="en" sz="2000" dirty="0">
                <a:ea typeface="+mn-ea"/>
              </a:rPr>
              <a:t>gastritis, H pylori </a:t>
            </a:r>
            <a:r>
              <a:rPr lang="en" sz="2000" dirty="0" smtClean="0">
                <a:ea typeface="+mn-ea"/>
              </a:rPr>
              <a:t>infections, </a:t>
            </a:r>
            <a:r>
              <a:rPr lang="en" sz="2000" dirty="0">
                <a:ea typeface="+mn-ea"/>
              </a:rPr>
              <a:t>use of proton pump inhibitors)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20% of anemia in chronic inflammation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8% in kidney disease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5% combined these two conditions</a:t>
            </a:r>
          </a:p>
          <a:p>
            <a:pPr lvl="1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en" sz="2000" dirty="0"/>
              <a:t>24-46% </a:t>
            </a:r>
            <a:r>
              <a:rPr lang="en" sz="2000" dirty="0" smtClean="0"/>
              <a:t> </a:t>
            </a:r>
            <a:r>
              <a:rPr lang="en" sz="2000" dirty="0"/>
              <a:t>"Unexplained anemia" in people over 65 years old (also called " </a:t>
            </a:r>
            <a:r>
              <a:rPr lang="en" sz="2000" i="1" dirty="0"/>
              <a:t>Anemia of the elderly", "senile anemia </a:t>
            </a:r>
            <a:r>
              <a:rPr lang="en" sz="2000" dirty="0"/>
              <a:t>")</a:t>
            </a:r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" sz="2000" dirty="0"/>
              <a:t>* Relative deficit of erythropoietin in inflammation</a:t>
            </a:r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" sz="2000" dirty="0"/>
              <a:t>- pro-inflammatory cytokines inhibit the synthesis of erythropoietin</a:t>
            </a:r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" sz="2000" dirty="0"/>
              <a:t>- They reduce the sensitivity of erythroblasts to erythropoietin</a:t>
            </a:r>
            <a:endParaRPr lang="sr-Latn-RS" sz="2000" dirty="0"/>
          </a:p>
          <a:p>
            <a:pPr marL="457200" lvl="1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xmlns="" id="{A3F624F7-F41A-4DED-95D1-DE8E0FEF13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229600" cy="1143000"/>
          </a:xfrm>
        </p:spPr>
        <p:txBody>
          <a:bodyPr/>
          <a:lstStyle/>
          <a:p>
            <a:r>
              <a:rPr lang="en" altLang="en-US" sz="3200" dirty="0"/>
              <a:t>ANEMIA IN ELDERLY </a:t>
            </a: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E075331-106F-43D5-B153-CA55200A1C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88" y="1844675"/>
            <a:ext cx="8710612" cy="44640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r-Latn-RS" sz="2000" b="1" dirty="0"/>
              <a:t>C</a:t>
            </a:r>
            <a:r>
              <a:rPr lang="en" sz="2000" b="1" dirty="0" smtClean="0"/>
              <a:t>linical </a:t>
            </a:r>
            <a:r>
              <a:rPr lang="sr-Latn-RS" sz="2000" b="1" dirty="0" smtClean="0"/>
              <a:t>manifestation</a:t>
            </a:r>
            <a:endParaRPr lang="en" sz="2000" b="1" dirty="0"/>
          </a:p>
          <a:p>
            <a:pPr>
              <a:defRPr/>
            </a:pPr>
            <a:r>
              <a:rPr lang="en" sz="2000" dirty="0"/>
              <a:t>Most often mild, 90% Hb 100-120g/l</a:t>
            </a:r>
          </a:p>
          <a:p>
            <a:pPr>
              <a:defRPr/>
            </a:pPr>
            <a:r>
              <a:rPr lang="en" sz="2000" dirty="0"/>
              <a:t>But the elderly suffer more than the young because of: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-absence of compensatory tachycardia (sinus node disease, drugs)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 accompanying diseases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 poor functions of vital organs</a:t>
            </a:r>
          </a:p>
          <a:p>
            <a:pPr>
              <a:defRPr/>
            </a:pPr>
            <a:r>
              <a:rPr lang="en" sz="2000" dirty="0"/>
              <a:t>Most often masked </a:t>
            </a:r>
            <a:r>
              <a:rPr lang="en" sz="2000" dirty="0" smtClean="0"/>
              <a:t>by:</a:t>
            </a:r>
            <a:endParaRPr lang="en" sz="2000" dirty="0"/>
          </a:p>
          <a:p>
            <a:pPr marL="0" indent="0">
              <a:buFontTx/>
              <a:buNone/>
              <a:defRPr/>
            </a:pPr>
            <a:r>
              <a:rPr lang="en" sz="2000" dirty="0"/>
              <a:t>- organ hypoxia (mental and neurological disorders, heart failure)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 GIT diseases that are the cause of anemia (atrophic gastritis)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-bleeding (carcinomas, diverticula, ulcer disease)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The most common symptom is </a:t>
            </a:r>
            <a:r>
              <a:rPr lang="en" sz="2000" b="1" dirty="0">
                <a:solidFill>
                  <a:srgbClr val="002060"/>
                </a:solidFill>
              </a:rPr>
              <a:t>FATIGUE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8F103D-3A0E-41D8-8C68-D1105E2AF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/>
          <a:lstStyle/>
          <a:p>
            <a:pPr eaLnBrk="1" hangingPunct="1"/>
            <a:r>
              <a:rPr lang="en" sz="3200" cap="all" dirty="0"/>
              <a:t>Pathophysiological </a:t>
            </a:r>
            <a:r>
              <a:rPr lang="en" altLang="en-US" sz="3200" dirty="0"/>
              <a:t>CLASSIFICATION</a:t>
            </a:r>
            <a:endParaRPr lang="en-US" altLang="en-US" sz="3200" dirty="0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xmlns="" id="{2216AB21-559A-4D83-A8AA-B8358E781B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6394" y="1143000"/>
            <a:ext cx="8675687" cy="5501283"/>
          </a:xfrm>
        </p:spPr>
        <p:txBody>
          <a:bodyPr/>
          <a:lstStyle/>
          <a:p>
            <a:r>
              <a:rPr lang="en" altLang="en-US" sz="1800" b="1" dirty="0"/>
              <a:t>I Anemias caused by reduced production of erythrocytes:</a:t>
            </a:r>
          </a:p>
          <a:p>
            <a:r>
              <a:rPr lang="en" altLang="en-US" sz="1800" dirty="0"/>
              <a:t>A) Lack of factors required for erythropoiesis: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1. Megaloblastic anemias: lack of B12, folate, pyrimidines, purines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2. Hypochromic anemias: lack of iron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3. Thalassemias, Hemoglobinopathies: disorder of globin synthesis</a:t>
            </a:r>
          </a:p>
          <a:p>
            <a:r>
              <a:rPr lang="en" altLang="en-US" sz="1800" dirty="0"/>
              <a:t>B) Bone marrow insufficiency (disorder at the level of pluripotent cells):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1. Aplastic anemias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2. Refractory anemias</a:t>
            </a:r>
          </a:p>
          <a:p>
            <a:r>
              <a:rPr lang="en" altLang="en-US" sz="1800" b="1" dirty="0"/>
              <a:t>II Anemias caused by increased breakdown of erythrocytes - hemolysis </a:t>
            </a:r>
            <a:r>
              <a:rPr lang="en" altLang="en-US" sz="1800" dirty="0"/>
              <a:t>:</a:t>
            </a:r>
          </a:p>
          <a:p>
            <a:r>
              <a:rPr lang="en" altLang="en-US" sz="1800" dirty="0"/>
              <a:t>A) Hemolytic (hereditary) hemolytic anemias (hemolysis factor is in erythrocytes):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 smtClean="0"/>
              <a:t>B</a:t>
            </a:r>
            <a:r>
              <a:rPr lang="en" altLang="en-US" sz="1800" dirty="0"/>
              <a:t>) Extracorpuscular (acquired) hemolytic anemias (hemolysis factor is in plasma):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b="1" dirty="0" smtClean="0"/>
              <a:t>III </a:t>
            </a:r>
            <a:r>
              <a:rPr lang="en" altLang="en-US" sz="1800" b="1" dirty="0"/>
              <a:t>Anemias caused by increased blood loss: </a:t>
            </a:r>
            <a:r>
              <a:rPr lang="sr-Cyrl-RS" altLang="en-US" sz="1800" b="1" dirty="0"/>
              <a:t/>
            </a:r>
            <a:br>
              <a:rPr lang="sr-Cyrl-RS" altLang="en-US" sz="1800" b="1" dirty="0"/>
            </a:br>
            <a:r>
              <a:rPr lang="en" altLang="en-US" sz="1800" dirty="0"/>
              <a:t>A) Acute posthemorrhagic anemia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- Sudden blood loss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B ) Chronic posthemorrhagic anemia </a:t>
            </a:r>
            <a:r>
              <a:rPr lang="sr-Cyrl-RS" altLang="en-US" sz="1800" dirty="0"/>
              <a:t/>
            </a:r>
            <a:br>
              <a:rPr lang="sr-Cyrl-RS" altLang="en-US" sz="1800" dirty="0"/>
            </a:br>
            <a:r>
              <a:rPr lang="en" altLang="en-US" sz="1800" dirty="0"/>
              <a:t>– Gradual loss of Fe</a:t>
            </a:r>
          </a:p>
          <a:p>
            <a:endParaRPr lang="en-US" altLang="en-US" sz="1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xmlns="" id="{FC6FC5D3-0674-452A-AFE1-27F47D5CF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27188" y="116632"/>
            <a:ext cx="8229600" cy="1143000"/>
          </a:xfrm>
        </p:spPr>
        <p:txBody>
          <a:bodyPr/>
          <a:lstStyle/>
          <a:p>
            <a:r>
              <a:rPr lang="en" altLang="en-US" sz="3200" dirty="0"/>
              <a:t>ANEMIA IN ELDERLY </a:t>
            </a:r>
            <a:endParaRPr lang="en-US" altLang="en-US" sz="3200" dirty="0"/>
          </a:p>
        </p:txBody>
      </p:sp>
      <p:sp>
        <p:nvSpPr>
          <p:cNvPr id="72707" name="Content Placeholder 2">
            <a:extLst>
              <a:ext uri="{FF2B5EF4-FFF2-40B4-BE49-F238E27FC236}">
                <a16:creationId xmlns:a16="http://schemas.microsoft.com/office/drawing/2014/main" xmlns="" id="{8ED37482-46EA-40EE-826F-C4FBCC6B1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68205"/>
          </a:xfrm>
        </p:spPr>
        <p:txBody>
          <a:bodyPr/>
          <a:lstStyle/>
          <a:p>
            <a:pPr>
              <a:defRPr/>
            </a:pPr>
            <a:r>
              <a:rPr lang="en" altLang="en-US" sz="2000" dirty="0"/>
              <a:t>Therapy: same principles as for other anemic patients</a:t>
            </a:r>
          </a:p>
          <a:p>
            <a:pPr>
              <a:defRPr/>
            </a:pPr>
            <a:r>
              <a:rPr lang="en" altLang="en-US" sz="2000" b="1" dirty="0">
                <a:solidFill>
                  <a:srgbClr val="002060"/>
                </a:solidFill>
              </a:rPr>
              <a:t>Etiological treatment </a:t>
            </a:r>
            <a:r>
              <a:rPr lang="en" altLang="en-US" sz="2000" dirty="0"/>
              <a:t>in the elderly is difficult</a:t>
            </a:r>
          </a:p>
          <a:p>
            <a:pPr>
              <a:defRPr/>
            </a:pPr>
            <a:r>
              <a:rPr lang="en" altLang="en-US" sz="2000" dirty="0"/>
              <a:t>Eradication of H. Pylori ( for the prevention of ulcer disease, </a:t>
            </a:r>
            <a:r>
              <a:rPr lang="en" altLang="en-US" sz="2000" dirty="0" smtClean="0"/>
              <a:t>Ca </a:t>
            </a:r>
            <a:r>
              <a:rPr lang="en" altLang="en-US" sz="2000" dirty="0"/>
              <a:t>stomach and MALT lymphoma) - improvement of anemia is achieved in a small number of old people because the infection is mostly long-term and has led to atrophic gastritis</a:t>
            </a:r>
          </a:p>
          <a:p>
            <a:pPr>
              <a:defRPr/>
            </a:pPr>
            <a:r>
              <a:rPr lang="en" altLang="en-US" sz="2000" b="1" dirty="0">
                <a:solidFill>
                  <a:srgbClr val="002060"/>
                </a:solidFill>
              </a:rPr>
              <a:t>Substitution therapy</a:t>
            </a:r>
            <a:r>
              <a:rPr lang="en" altLang="en-US" sz="2000" b="1" dirty="0"/>
              <a:t> </a:t>
            </a:r>
            <a:r>
              <a:rPr lang="en" altLang="en-US" sz="2000" dirty="0"/>
              <a:t>is combined</a:t>
            </a:r>
          </a:p>
          <a:p>
            <a:pPr marL="0" indent="0">
              <a:buFontTx/>
              <a:buNone/>
              <a:defRPr/>
            </a:pPr>
            <a:r>
              <a:rPr lang="en" altLang="en-US" sz="2000" dirty="0"/>
              <a:t>     </a:t>
            </a:r>
            <a:r>
              <a:rPr lang="en" altLang="en-US" sz="2000" dirty="0">
                <a:solidFill>
                  <a:srgbClr val="002060"/>
                </a:solidFill>
              </a:rPr>
              <a:t>Transfusions of erythrocytes</a:t>
            </a:r>
          </a:p>
          <a:p>
            <a:pPr>
              <a:defRPr/>
            </a:pPr>
            <a:r>
              <a:rPr lang="en" altLang="en-US" sz="2000" dirty="0"/>
              <a:t>Absolute indication: Hb &lt;59g/l in all age categories of patients</a:t>
            </a:r>
            <a:endParaRPr lang="en-US" altLang="en-US" sz="2000" dirty="0"/>
          </a:p>
          <a:p>
            <a:pPr>
              <a:defRPr/>
            </a:pPr>
            <a:r>
              <a:rPr lang="en" altLang="en-US" sz="2000" dirty="0"/>
              <a:t>Relative indication: Hb &lt; 60-79g/l </a:t>
            </a:r>
          </a:p>
          <a:p>
            <a:pPr>
              <a:defRPr/>
            </a:pPr>
            <a:r>
              <a:rPr lang="en" altLang="en-US" sz="2000" dirty="0"/>
              <a:t>Due to poor tolerance of anemia and poor function of vital organs, it is easier to decide on transfusion therapy in the elderly!</a:t>
            </a:r>
          </a:p>
          <a:p>
            <a:pPr>
              <a:defRPr/>
            </a:pPr>
            <a:r>
              <a:rPr lang="en" altLang="en-US" sz="2000" b="1" dirty="0">
                <a:solidFill>
                  <a:srgbClr val="002060"/>
                </a:solidFill>
              </a:rPr>
              <a:t>Erythropoietin</a:t>
            </a:r>
            <a:r>
              <a:rPr lang="en" altLang="en-US" sz="2000" b="1" dirty="0"/>
              <a:t> </a:t>
            </a:r>
            <a:r>
              <a:rPr lang="en" altLang="en-US" sz="2000" dirty="0"/>
              <a:t>(at BI) </a:t>
            </a:r>
          </a:p>
          <a:p>
            <a:pPr marL="0" indent="0">
              <a:buFontTx/>
              <a:buNone/>
              <a:defRPr/>
            </a:pPr>
            <a:r>
              <a:rPr lang="en" altLang="en-US" sz="2000" dirty="0"/>
              <a:t>Recovery is slow</a:t>
            </a:r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endParaRPr lang="sr-Latn-RS" altLang="en-US" sz="2400" dirty="0"/>
          </a:p>
          <a:p>
            <a:pPr>
              <a:defRPr/>
            </a:pPr>
            <a:endParaRPr lang="sr-Cyrl-RS" altLang="en-US" sz="2000" dirty="0"/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xmlns="" id="{32205943-BAB7-4554-85EF-89589C1353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908050"/>
            <a:ext cx="8229600" cy="490538"/>
          </a:xfrm>
        </p:spPr>
        <p:txBody>
          <a:bodyPr/>
          <a:lstStyle/>
          <a:p>
            <a:r>
              <a:rPr lang="en" altLang="en-US" sz="3200"/>
              <a:t>APLASTIC ANEMIA</a:t>
            </a:r>
            <a:r>
              <a:rPr lang="sr-Cyrl-RS" altLang="en-US" sz="3200"/>
              <a:t/>
            </a:r>
            <a:br>
              <a:rPr lang="sr-Cyrl-RS" altLang="en-US" sz="3200"/>
            </a:br>
            <a:endParaRPr lang="en-US" altLang="en-US" sz="3200"/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xmlns="" id="{6DA23BDD-9CF7-4223-9872-5011639DD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1557338"/>
            <a:ext cx="8229600" cy="4824412"/>
          </a:xfrm>
        </p:spPr>
        <p:txBody>
          <a:bodyPr/>
          <a:lstStyle/>
          <a:p>
            <a:pPr>
              <a:defRPr/>
            </a:pPr>
            <a:r>
              <a:rPr lang="en" altLang="en-US" sz="2000" dirty="0"/>
              <a:t>Definition: pancytopenia with significant bone marrow hypocellularity.</a:t>
            </a:r>
          </a:p>
          <a:p>
            <a:pPr>
              <a:defRPr/>
            </a:pPr>
            <a:r>
              <a:rPr lang="en" altLang="en-US" sz="2000" dirty="0"/>
              <a:t>The criteria for severe form are:</a:t>
            </a:r>
            <a:endParaRPr lang="sr-Latn-RS" altLang="en-US" sz="2000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000" dirty="0" smtClean="0"/>
              <a:t>absolute </a:t>
            </a:r>
            <a:r>
              <a:rPr lang="en" altLang="en-US" sz="2000" dirty="0"/>
              <a:t>number of neutrophils &lt; 0.5 x 109/ l,</a:t>
            </a:r>
            <a:endParaRPr lang="sr-Latn-RS" altLang="en-US" sz="2000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000" dirty="0" smtClean="0"/>
              <a:t>platelets </a:t>
            </a:r>
            <a:r>
              <a:rPr lang="en" altLang="en-US" sz="2000" dirty="0"/>
              <a:t>&lt;20 x109 / l,</a:t>
            </a:r>
            <a:endParaRPr lang="sr-Latn-RS" altLang="en-US" sz="2000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" altLang="en-US" sz="2000" dirty="0" smtClean="0"/>
              <a:t>reticulocytes </a:t>
            </a:r>
            <a:r>
              <a:rPr lang="en" altLang="en-US" sz="2000" dirty="0"/>
              <a:t>are 0-0.5%.</a:t>
            </a:r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r>
              <a:rPr lang="en" altLang="en-US" sz="2000" dirty="0"/>
              <a:t>Congenital: </a:t>
            </a:r>
            <a:r>
              <a:rPr lang="en" altLang="en-US" sz="2000" dirty="0" err="1"/>
              <a:t>A. Fanconi </a:t>
            </a:r>
            <a:r>
              <a:rPr lang="en" altLang="en-US" sz="2000" dirty="0"/>
              <a:t>, </a:t>
            </a:r>
            <a:r>
              <a:rPr lang="en" altLang="en-US" sz="2000" dirty="0" err="1"/>
              <a:t>Dyskeratosis</a:t>
            </a:r>
            <a:r>
              <a:rPr lang="en" altLang="en-US" sz="2000" dirty="0"/>
              <a:t> </a:t>
            </a:r>
            <a:r>
              <a:rPr lang="en" altLang="en-US" sz="2000" dirty="0" err="1"/>
              <a:t>congenita </a:t>
            </a:r>
            <a:r>
              <a:rPr lang="en" altLang="en-US" sz="2000" dirty="0"/>
              <a:t>, </a:t>
            </a:r>
            <a:r>
              <a:rPr lang="en" altLang="en-US" sz="2000" dirty="0" err="1"/>
              <a:t>Shwachman </a:t>
            </a:r>
            <a:r>
              <a:rPr lang="en" altLang="en-US" sz="2000" dirty="0"/>
              <a:t>-Diamond </a:t>
            </a:r>
            <a:r>
              <a:rPr lang="en" altLang="en-US" sz="2000" dirty="0" err="1"/>
              <a:t>syndrome</a:t>
            </a:r>
            <a:endParaRPr lang="sr-Cyrl-RS" altLang="en-US" sz="2000" dirty="0"/>
          </a:p>
          <a:p>
            <a:pPr>
              <a:defRPr/>
            </a:pPr>
            <a:r>
              <a:rPr lang="en" altLang="en-US" sz="2000" dirty="0"/>
              <a:t>Acquired: bone marrow immunosuppression, toxic damage, stem </a:t>
            </a:r>
            <a:r>
              <a:rPr lang="en" altLang="en-US" sz="2000" dirty="0" smtClean="0"/>
              <a:t>cell </a:t>
            </a:r>
            <a:r>
              <a:rPr lang="en" altLang="en-US" sz="2000" dirty="0" smtClean="0"/>
              <a:t>defects, </a:t>
            </a:r>
            <a:r>
              <a:rPr lang="en" altLang="en-US" sz="2000" dirty="0"/>
              <a:t>administration of drugs</a:t>
            </a:r>
          </a:p>
          <a:p>
            <a:pPr>
              <a:defRPr/>
            </a:pPr>
            <a:endParaRPr lang="sr-Cyrl-RS" altLang="en-US" sz="2000" dirty="0"/>
          </a:p>
          <a:p>
            <a:pPr>
              <a:defRPr/>
            </a:pPr>
            <a:r>
              <a:rPr lang="en" altLang="en-US" sz="2000" dirty="0"/>
              <a:t>Clinical picture: fatigue, pallor of the skin and mucous membranes, dyspnea, bleeding, infections.</a:t>
            </a:r>
          </a:p>
          <a:p>
            <a:pPr marL="0" indent="0">
              <a:buFontTx/>
              <a:buNone/>
              <a:defRPr/>
            </a:pPr>
            <a:endParaRPr lang="en-US" altLang="en-US" sz="2000" dirty="0"/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xmlns="" id="{766BADFC-5054-4630-9C7E-A1CE377F9C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143000"/>
          </a:xfrm>
        </p:spPr>
        <p:txBody>
          <a:bodyPr/>
          <a:lstStyle/>
          <a:p>
            <a:r>
              <a:rPr lang="en" altLang="en-US" sz="3200"/>
              <a:t>DRUGS THAT CAN CAUSE APLASTIC ANEMIA</a:t>
            </a:r>
            <a:r>
              <a:rPr lang="en-US" altLang="en-US"/>
              <a:t/>
            </a:r>
            <a:br>
              <a:rPr lang="en-US" altLang="en-US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FB67D7-DF4D-4887-A633-79AE60E1D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763713"/>
            <a:ext cx="6130925" cy="4525962"/>
          </a:xfrm>
        </p:spPr>
        <p:txBody>
          <a:bodyPr/>
          <a:lstStyle/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Acetozolamide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Cobamazepine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Chloramphenicol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Gold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Hydantoin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Oxyphenibutazone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Penicillanim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Phenylbutazone</a:t>
            </a:r>
            <a:r>
              <a:rPr lang="en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sr-Latn-RS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2">
            <a:extLst>
              <a:ext uri="{FF2B5EF4-FFF2-40B4-BE49-F238E27FC236}">
                <a16:creationId xmlns:a16="http://schemas.microsoft.com/office/drawing/2014/main" xmlns="" id="{5B67E27E-CA2A-4FE2-92BC-D8D4EADED54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570038"/>
            <a:ext cx="8640762" cy="5099050"/>
          </a:xfrm>
        </p:spPr>
        <p:txBody>
          <a:bodyPr/>
          <a:lstStyle/>
          <a:p>
            <a:r>
              <a:rPr lang="en" altLang="en-US" sz="2000"/>
              <a:t>THERAPY</a:t>
            </a:r>
          </a:p>
          <a:p>
            <a:r>
              <a:rPr lang="en" altLang="en-US" sz="2000"/>
              <a:t>Allogeneic hematopoietic stem cell transplantation: patients younger than 45 years</a:t>
            </a:r>
          </a:p>
          <a:p>
            <a:r>
              <a:rPr lang="en" altLang="en-US" sz="2000"/>
              <a:t>Immunosuppressive therapy: Antithymocyte globin - ATG or antilymphocyte globin - ALG in a dose of 15-40mg/kg per day i.v. 4-10 days.</a:t>
            </a:r>
          </a:p>
          <a:p>
            <a:r>
              <a:rPr lang="en" altLang="en-US" sz="2000"/>
              <a:t>Cyclosporine in patients refractory to ATG or ALG in a dose of 3-7mg/kg p.o. 4-6 months.</a:t>
            </a:r>
          </a:p>
          <a:p>
            <a:r>
              <a:rPr lang="en" altLang="en-US" sz="2000"/>
              <a:t>High doses of glucocorticoids in a dose of 5-10mg/kg methylprednisolone for 3-14 days.</a:t>
            </a:r>
          </a:p>
          <a:p>
            <a:r>
              <a:rPr lang="en" altLang="en-US" sz="2000"/>
              <a:t>Supportive therapy:</a:t>
            </a:r>
          </a:p>
          <a:p>
            <a:r>
              <a:rPr lang="en" altLang="en-US" sz="2000"/>
              <a:t>TE (if necessary, if TMĆH is planned, not from relatives)</a:t>
            </a:r>
          </a:p>
          <a:p>
            <a:r>
              <a:rPr lang="en" altLang="en-US" sz="2000"/>
              <a:t>Type of transfusion: deleukocyted erythrocytes, preferably irradiated</a:t>
            </a:r>
          </a:p>
        </p:txBody>
      </p:sp>
      <p:sp>
        <p:nvSpPr>
          <p:cNvPr id="60419" name="Title 1">
            <a:extLst>
              <a:ext uri="{FF2B5EF4-FFF2-40B4-BE49-F238E27FC236}">
                <a16:creationId xmlns:a16="http://schemas.microsoft.com/office/drawing/2014/main" xmlns="" id="{90CF80D4-7719-4799-B9A7-C6A8FD63C1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27038"/>
            <a:ext cx="8229600" cy="1143000"/>
          </a:xfrm>
        </p:spPr>
        <p:txBody>
          <a:bodyPr/>
          <a:lstStyle/>
          <a:p>
            <a:r>
              <a:rPr lang="en" altLang="en-US" sz="3200"/>
              <a:t>APLASTIC ANEMIA</a:t>
            </a:r>
            <a:r>
              <a:rPr lang="sr-Cyrl-RS" altLang="en-US" sz="3200"/>
              <a:t/>
            </a:r>
            <a:br>
              <a:rPr lang="sr-Cyrl-RS" altLang="en-US" sz="3200"/>
            </a:br>
            <a:endParaRPr lang="en-US" altLang="en-US" sz="3200"/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xmlns="" id="{537C0648-E603-43D0-9FD3-CCC6BFF9DC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229600" cy="1143000"/>
          </a:xfrm>
        </p:spPr>
        <p:txBody>
          <a:bodyPr/>
          <a:lstStyle/>
          <a:p>
            <a:r>
              <a:rPr lang="sr-Latn-RS" altLang="en-US" sz="3200" dirty="0" smtClean="0"/>
              <a:t>HEMOLYTIC </a:t>
            </a:r>
            <a:r>
              <a:rPr lang="en" altLang="en-US" sz="3200" dirty="0" smtClean="0"/>
              <a:t>ANEMIA</a:t>
            </a:r>
            <a:endParaRPr lang="en-US" altLang="en-US" sz="3200" dirty="0"/>
          </a:p>
        </p:txBody>
      </p:sp>
      <p:sp>
        <p:nvSpPr>
          <p:cNvPr id="61443" name="Content Placeholder 2">
            <a:extLst>
              <a:ext uri="{FF2B5EF4-FFF2-40B4-BE49-F238E27FC236}">
                <a16:creationId xmlns:a16="http://schemas.microsoft.com/office/drawing/2014/main" xmlns="" id="{18CEAC46-46A4-4610-9F5A-59BF43B200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2060575"/>
            <a:ext cx="8229600" cy="3313113"/>
          </a:xfrm>
        </p:spPr>
        <p:txBody>
          <a:bodyPr/>
          <a:lstStyle/>
          <a:p>
            <a:r>
              <a:rPr lang="en" altLang="en-US" sz="2000" dirty="0"/>
              <a:t>The normal life of erythrocytes is about 120 days</a:t>
            </a:r>
          </a:p>
          <a:p>
            <a:r>
              <a:rPr lang="en" altLang="en-US" sz="2000" dirty="0"/>
              <a:t>The main site of breakdown of red blood cells is the spleen</a:t>
            </a:r>
          </a:p>
          <a:p>
            <a:r>
              <a:rPr lang="en" altLang="en-US" sz="2000" dirty="0" smtClean="0"/>
              <a:t>Hemolytic </a:t>
            </a:r>
            <a:r>
              <a:rPr lang="en" altLang="en-US" sz="2000" dirty="0"/>
              <a:t>anemia - shortening of Er life up to 6 times (15-20 days)</a:t>
            </a:r>
          </a:p>
          <a:p>
            <a:r>
              <a:rPr lang="en" altLang="en-US" sz="2000" dirty="0"/>
              <a:t>Hemolytic anemia is characterized by pathological hemolysis that occurs:</a:t>
            </a:r>
          </a:p>
          <a:p>
            <a:r>
              <a:rPr lang="en" altLang="en-US" sz="2000" dirty="0"/>
              <a:t>1. Extravascular (takes place in Mf of liver and spleen)</a:t>
            </a:r>
          </a:p>
          <a:p>
            <a:r>
              <a:rPr lang="en" altLang="en-US" sz="2000" dirty="0"/>
              <a:t>2. Intravascular</a:t>
            </a:r>
            <a:endParaRPr lang="en-US" altLang="en-US" dirty="0"/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>
            <a:extLst>
              <a:ext uri="{FF2B5EF4-FFF2-40B4-BE49-F238E27FC236}">
                <a16:creationId xmlns:a16="http://schemas.microsoft.com/office/drawing/2014/main" xmlns="" id="{8BEFD659-7567-48FC-A192-3A88478C1B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3350" y="-153988"/>
            <a:ext cx="8229600" cy="1143001"/>
          </a:xfrm>
        </p:spPr>
        <p:txBody>
          <a:bodyPr/>
          <a:lstStyle/>
          <a:p>
            <a:r>
              <a:rPr lang="sr-Latn-RS" altLang="en-US" sz="2800" dirty="0"/>
              <a:t>HEMOLYTIC </a:t>
            </a:r>
            <a:r>
              <a:rPr lang="en" altLang="en-US" sz="2800" dirty="0"/>
              <a:t>ANEMIA</a:t>
            </a:r>
            <a:endParaRPr lang="en-US" altLang="en-US" sz="2800" dirty="0"/>
          </a:p>
        </p:txBody>
      </p:sp>
      <p:sp>
        <p:nvSpPr>
          <p:cNvPr id="62467" name="Content Placeholder 2">
            <a:extLst>
              <a:ext uri="{FF2B5EF4-FFF2-40B4-BE49-F238E27FC236}">
                <a16:creationId xmlns:a16="http://schemas.microsoft.com/office/drawing/2014/main" xmlns="" id="{7A6AF00B-DC23-4CDE-BF9C-E4EBC688B1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996950"/>
            <a:ext cx="4248150" cy="58610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" altLang="en-US" sz="1800" b="1" dirty="0">
                <a:solidFill>
                  <a:srgbClr val="7030A0"/>
                </a:solidFill>
              </a:rPr>
              <a:t>Corpuscular </a:t>
            </a:r>
            <a:endParaRPr lang="sr-Latn-RS" altLang="en-US" sz="1800" b="1" dirty="0" smtClean="0">
              <a:solidFill>
                <a:srgbClr val="7030A0"/>
              </a:solidFill>
            </a:endParaRPr>
          </a:p>
          <a:p>
            <a:pPr marL="0" indent="0">
              <a:buFontTx/>
              <a:buNone/>
            </a:pPr>
            <a:r>
              <a:rPr lang="en" altLang="en-US" sz="1800" dirty="0" smtClean="0">
                <a:solidFill>
                  <a:srgbClr val="7030A0"/>
                </a:solidFill>
              </a:rPr>
              <a:t>- </a:t>
            </a:r>
            <a:r>
              <a:rPr lang="en" altLang="en-US" sz="1800" dirty="0">
                <a:solidFill>
                  <a:srgbClr val="7030A0"/>
                </a:solidFill>
              </a:rPr>
              <a:t>Membranopathic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Hereditary spherocytosis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Hereditary elliptocytosis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Hereditary pyropoikilocytosis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Hereditary stomatocytosis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PNH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Acanthocytosis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7030A0"/>
                </a:solidFill>
              </a:rPr>
              <a:t>- Enzymopenic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Pyruvate kinase deficiency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Deficiency of glutathione synthetase and reductase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Deficiency of glucose 6 phosphate dehydrogenase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7030A0"/>
                </a:solidFill>
              </a:rPr>
              <a:t>-Hemoglobinopathies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Thalassemia syndromes</a:t>
            </a:r>
          </a:p>
          <a:p>
            <a:pPr marL="0" indent="0"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Hemoglobinopathies</a:t>
            </a:r>
            <a:endParaRPr lang="en-US" altLang="en-US" sz="2000" dirty="0">
              <a:solidFill>
                <a:srgbClr val="0070C0"/>
              </a:solidFill>
            </a:endParaRPr>
          </a:p>
        </p:txBody>
      </p:sp>
      <p:sp>
        <p:nvSpPr>
          <p:cNvPr id="62468" name="TextBox 3">
            <a:extLst>
              <a:ext uri="{FF2B5EF4-FFF2-40B4-BE49-F238E27FC236}">
                <a16:creationId xmlns:a16="http://schemas.microsoft.com/office/drawing/2014/main" xmlns="" id="{3375B918-E91D-46C0-A902-6E58FC224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0138" y="1055688"/>
            <a:ext cx="526297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b="1" dirty="0">
                <a:solidFill>
                  <a:srgbClr val="7030A0"/>
                </a:solidFill>
              </a:rPr>
              <a:t>Extracorpuscular </a:t>
            </a:r>
            <a:endParaRPr lang="sr-Latn-RS" altLang="en-US" sz="1800" b="1" dirty="0" smtClean="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 smtClean="0"/>
              <a:t>- </a:t>
            </a:r>
            <a:r>
              <a:rPr lang="en" altLang="en-US" sz="1800" dirty="0">
                <a:solidFill>
                  <a:srgbClr val="7030A0"/>
                </a:solidFill>
              </a:rPr>
              <a:t>Immune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Isoimmune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Autoimmune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B0F0"/>
                </a:solidFill>
              </a:rPr>
              <a:t>With warm antibodies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B0F0"/>
                </a:solidFill>
              </a:rPr>
              <a:t>Cold agglutinin disease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B0F0"/>
                </a:solidFill>
              </a:rPr>
              <a:t>Paroxysm. hemoglobinuria to cold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B0F0"/>
                </a:solidFill>
              </a:rPr>
              <a:t>(drug induced)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7030A0"/>
                </a:solidFill>
              </a:rPr>
              <a:t>- Non-immune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Mechanical (microangiopathic, macroangiopathic)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Caused by physical factors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Caused by chemical agents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800" dirty="0">
                <a:solidFill>
                  <a:srgbClr val="0070C0"/>
                </a:solidFill>
              </a:rPr>
              <a:t>Caused by biological factors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xmlns="" id="{976F002F-29D8-4037-B704-00D36A0DE1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28575" y="522288"/>
            <a:ext cx="9323388" cy="404812"/>
          </a:xfrm>
        </p:spPr>
        <p:txBody>
          <a:bodyPr/>
          <a:lstStyle/>
          <a:p>
            <a:r>
              <a:rPr lang="en" altLang="en-US" sz="3200"/>
              <a:t> </a:t>
            </a:r>
            <a:r>
              <a:rPr lang="sr-Cyrl-RS" altLang="en-US" sz="3200"/>
              <a:t/>
            </a:r>
            <a:br>
              <a:rPr lang="sr-Cyrl-RS" altLang="en-US" sz="3200"/>
            </a:br>
            <a:r>
              <a:rPr lang="en" altLang="en-US" sz="2800"/>
              <a:t>WHAT HAPPENS IN PATHOLOGICAL HEMOLYSIS ?</a:t>
            </a:r>
            <a:r>
              <a:rPr lang="en-US" altLang="en-US" sz="2800"/>
              <a:t/>
            </a:r>
            <a:br>
              <a:rPr lang="en-US" altLang="en-US" sz="2800"/>
            </a:br>
            <a:r>
              <a:rPr lang="en" altLang="en-US" sz="3200"/>
              <a:t>  </a:t>
            </a:r>
            <a:r>
              <a:rPr lang="en-US" altLang="en-US" sz="3200"/>
              <a:t/>
            </a:r>
            <a:br>
              <a:rPr lang="en-US" altLang="en-US" sz="3200"/>
            </a:br>
            <a:endParaRPr lang="en-US" altLang="en-US" sz="3200"/>
          </a:p>
        </p:txBody>
      </p:sp>
      <p:sp>
        <p:nvSpPr>
          <p:cNvPr id="63491" name="Content Placeholder 2">
            <a:extLst>
              <a:ext uri="{FF2B5EF4-FFF2-40B4-BE49-F238E27FC236}">
                <a16:creationId xmlns:a16="http://schemas.microsoft.com/office/drawing/2014/main" xmlns="" id="{956D0626-D351-41E2-B373-3AA87C836F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763" y="927100"/>
            <a:ext cx="5327650" cy="5930900"/>
          </a:xfrm>
        </p:spPr>
        <p:txBody>
          <a:bodyPr/>
          <a:lstStyle/>
          <a:p>
            <a:r>
              <a:rPr lang="en" altLang="en-US" sz="1600" dirty="0" smtClean="0"/>
              <a:t>Increased </a:t>
            </a:r>
            <a:r>
              <a:rPr lang="en" altLang="en-US" sz="1600" dirty="0"/>
              <a:t>breakdown of </a:t>
            </a:r>
            <a:r>
              <a:rPr lang="en" altLang="en-US" sz="1600" dirty="0" smtClean="0"/>
              <a:t>Hb</a:t>
            </a:r>
            <a:endParaRPr lang="en-US" altLang="en-US" sz="1600" dirty="0" smtClean="0"/>
          </a:p>
          <a:p>
            <a:r>
              <a:rPr lang="en" altLang="en-US" sz="1600" dirty="0"/>
              <a:t>Hb released from the ER is degraded into </a:t>
            </a:r>
            <a:r>
              <a:rPr lang="en" altLang="en-US" sz="1600" dirty="0" smtClean="0"/>
              <a:t>hem </a:t>
            </a:r>
            <a:r>
              <a:rPr lang="en" altLang="en-US" sz="1600" dirty="0"/>
              <a:t>and globin</a:t>
            </a:r>
            <a:endParaRPr lang="en-US" altLang="en-US" sz="1600" dirty="0"/>
          </a:p>
          <a:p>
            <a:r>
              <a:rPr lang="en-US" altLang="en-US" sz="1600" dirty="0"/>
              <a:t>Amino acids released by proteolysis are reused for protein synthesis</a:t>
            </a:r>
            <a:r>
              <a:rPr lang="en" altLang="en-US" sz="1600" dirty="0" smtClean="0"/>
              <a:t>.</a:t>
            </a:r>
            <a:endParaRPr lang="en" altLang="en-US" sz="1600" dirty="0"/>
          </a:p>
          <a:p>
            <a:r>
              <a:rPr lang="en" altLang="en-US" sz="1600" dirty="0" smtClean="0"/>
              <a:t>Hem </a:t>
            </a:r>
            <a:r>
              <a:rPr lang="en" altLang="en-US" sz="1600" dirty="0"/>
              <a:t>catabolism takes place in microsomes where the porphyrin ring is converted to bilirubin with the release of CO.</a:t>
            </a:r>
          </a:p>
          <a:p>
            <a:r>
              <a:rPr lang="en" altLang="en-US" sz="1600" dirty="0" smtClean="0"/>
              <a:t>Creation of </a:t>
            </a:r>
            <a:r>
              <a:rPr lang="en" altLang="en-US" sz="1600" dirty="0"/>
              <a:t>a higher concentration </a:t>
            </a:r>
            <a:r>
              <a:rPr lang="en" altLang="en-US" sz="1600" dirty="0">
                <a:solidFill>
                  <a:srgbClr val="7030A0"/>
                </a:solidFill>
              </a:rPr>
              <a:t>of free (unconjugated) bilirubin </a:t>
            </a:r>
            <a:r>
              <a:rPr lang="en" altLang="en-US" sz="1600" dirty="0"/>
              <a:t>in the blood - </a:t>
            </a:r>
            <a:r>
              <a:rPr lang="en" altLang="en-US" sz="1600" dirty="0">
                <a:solidFill>
                  <a:srgbClr val="7030A0"/>
                </a:solidFill>
              </a:rPr>
              <a:t>hyperbilirubinemia</a:t>
            </a:r>
            <a:endParaRPr lang="en-US" altLang="en-US" sz="1600" dirty="0">
              <a:solidFill>
                <a:srgbClr val="7030A0"/>
              </a:solidFill>
            </a:endParaRPr>
          </a:p>
          <a:p>
            <a:r>
              <a:rPr lang="en" altLang="en-US" sz="1600" dirty="0"/>
              <a:t>Increased concentration </a:t>
            </a:r>
            <a:r>
              <a:rPr lang="en" altLang="en-US" sz="1600" dirty="0">
                <a:solidFill>
                  <a:srgbClr val="7030A0"/>
                </a:solidFill>
              </a:rPr>
              <a:t>of urobilinogen and stercobilin in stool - hypercholic stool .</a:t>
            </a:r>
          </a:p>
          <a:p>
            <a:r>
              <a:rPr lang="en" altLang="en-US" sz="1600" dirty="0"/>
              <a:t>Increased excretion of urobilin in the urine is </a:t>
            </a:r>
            <a:r>
              <a:rPr lang="en" altLang="en-US" sz="1600" dirty="0">
                <a:solidFill>
                  <a:srgbClr val="7030A0"/>
                </a:solidFill>
              </a:rPr>
              <a:t>urobilinogenuria </a:t>
            </a:r>
            <a:r>
              <a:rPr lang="en" altLang="en-US" sz="1600" dirty="0"/>
              <a:t>.</a:t>
            </a:r>
            <a:endParaRPr lang="sr-Cyrl-RS" altLang="en-US" sz="1600" dirty="0"/>
          </a:p>
          <a:p>
            <a:r>
              <a:rPr lang="en" altLang="en-US" sz="1600" dirty="0"/>
              <a:t>When the concentration of the released substance is increased Hb from the ER exceeds the capacity </a:t>
            </a:r>
            <a:r>
              <a:rPr lang="en" altLang="en-US" sz="1600" dirty="0">
                <a:solidFill>
                  <a:srgbClr val="7030A0"/>
                </a:solidFill>
              </a:rPr>
              <a:t>of haptoglobin </a:t>
            </a:r>
            <a:r>
              <a:rPr lang="en" altLang="en-US" sz="1600" dirty="0"/>
              <a:t>and hemopexin to which Hb binds , </a:t>
            </a:r>
            <a:r>
              <a:rPr lang="en" altLang="en-US" sz="1600" dirty="0">
                <a:solidFill>
                  <a:srgbClr val="7030A0"/>
                </a:solidFill>
              </a:rPr>
              <a:t>hemoglobinuria </a:t>
            </a:r>
            <a:r>
              <a:rPr lang="en" altLang="en-US" sz="1600" dirty="0"/>
              <a:t>occurs .</a:t>
            </a:r>
          </a:p>
          <a:p>
            <a:r>
              <a:rPr lang="en" altLang="en-US" sz="1600" dirty="0" smtClean="0"/>
              <a:t>Part </a:t>
            </a:r>
            <a:r>
              <a:rPr lang="en" altLang="en-US" sz="1600" dirty="0"/>
              <a:t>of the released Fe binds to </a:t>
            </a:r>
            <a:r>
              <a:rPr lang="en" altLang="en-US" sz="1600" dirty="0">
                <a:solidFill>
                  <a:srgbClr val="7030A0"/>
                </a:solidFill>
              </a:rPr>
              <a:t>ferritin </a:t>
            </a:r>
            <a:r>
              <a:rPr lang="en" altLang="en-US" sz="1600" dirty="0"/>
              <a:t>, and part to </a:t>
            </a:r>
            <a:r>
              <a:rPr lang="en" altLang="en-US" sz="1600" dirty="0">
                <a:solidFill>
                  <a:srgbClr val="7030A0"/>
                </a:solidFill>
              </a:rPr>
              <a:t>transferrin </a:t>
            </a:r>
            <a:r>
              <a:rPr lang="en" altLang="en-US" sz="1600" dirty="0"/>
              <a:t>and is transported to the bone marrow for de novo synthesis .</a:t>
            </a:r>
          </a:p>
          <a:p>
            <a:endParaRPr lang="en-US" altLang="en-US" sz="1600" dirty="0"/>
          </a:p>
          <a:p>
            <a:endParaRPr lang="en-US" altLang="en-US" sz="1600" dirty="0"/>
          </a:p>
        </p:txBody>
      </p:sp>
      <p:pic>
        <p:nvPicPr>
          <p:cNvPr id="63492" name="Picture 4">
            <a:extLst>
              <a:ext uri="{FF2B5EF4-FFF2-40B4-BE49-F238E27FC236}">
                <a16:creationId xmlns:a16="http://schemas.microsoft.com/office/drawing/2014/main" xmlns="" id="{9EBCC7CA-E0BE-4A72-B319-C685A2549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679450"/>
            <a:ext cx="3995737" cy="617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xmlns="" id="{E2B51155-3440-4A56-B368-89DB99DB1A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532812" cy="993775"/>
          </a:xfrm>
        </p:spPr>
        <p:txBody>
          <a:bodyPr/>
          <a:lstStyle/>
          <a:p>
            <a:r>
              <a:rPr lang="sr-Cyrl-RS" altLang="en-US" sz="3200"/>
              <a:t/>
            </a:r>
            <a:br>
              <a:rPr lang="sr-Cyrl-RS" altLang="en-US" sz="3200"/>
            </a:br>
            <a:r>
              <a:rPr lang="en" altLang="en-US" sz="2800"/>
              <a:t>LABORATORY INDICATORS OF HEMOLYSIS</a:t>
            </a:r>
            <a:r>
              <a:rPr lang="sr-Cyrl-RS" altLang="en-US" sz="2800"/>
              <a:t/>
            </a:r>
            <a:br>
              <a:rPr lang="sr-Cyrl-RS" altLang="en-US" sz="2800"/>
            </a:br>
            <a:endParaRPr lang="en-US" altLang="en-US"/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xmlns="" id="{FA1D4A30-A43D-462A-96AD-914DEE3921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5040312" cy="4525962"/>
          </a:xfrm>
        </p:spPr>
        <p:txBody>
          <a:bodyPr/>
          <a:lstStyle/>
          <a:p>
            <a:r>
              <a:rPr lang="en" altLang="en-US" sz="2000" b="1">
                <a:solidFill>
                  <a:srgbClr val="7030A0"/>
                </a:solidFill>
              </a:rPr>
              <a:t>Signs of erythrocyte breakdown</a:t>
            </a:r>
          </a:p>
          <a:p>
            <a:r>
              <a:rPr lang="en" altLang="en-US" sz="2000"/>
              <a:t>decreased serum haptoglobin</a:t>
            </a:r>
          </a:p>
          <a:p>
            <a:r>
              <a:rPr lang="en" altLang="en-US" sz="2000"/>
              <a:t>increased unconjugated bilirubin in serum</a:t>
            </a:r>
          </a:p>
          <a:p>
            <a:r>
              <a:rPr lang="en" altLang="en-US" sz="2000"/>
              <a:t>increased urobilin in the urine</a:t>
            </a:r>
          </a:p>
          <a:p>
            <a:r>
              <a:rPr lang="en" altLang="en-US" sz="2000"/>
              <a:t>increased serum lactate dehydrogenase</a:t>
            </a:r>
          </a:p>
          <a:p>
            <a:r>
              <a:rPr lang="en" altLang="en-US" sz="2000"/>
              <a:t>erythrocyte fragments (schizocytes)</a:t>
            </a:r>
          </a:p>
          <a:p>
            <a:r>
              <a:rPr lang="en" altLang="en-US" sz="2000" b="1">
                <a:solidFill>
                  <a:srgbClr val="7030A0"/>
                </a:solidFill>
              </a:rPr>
              <a:t>Signs of increased erythrocyte synthesis</a:t>
            </a:r>
          </a:p>
          <a:p>
            <a:r>
              <a:rPr lang="en" altLang="en-US" sz="2000"/>
              <a:t>reticulocytosis</a:t>
            </a:r>
          </a:p>
          <a:p>
            <a:r>
              <a:rPr lang="en" altLang="en-US" sz="2000"/>
              <a:t>bone marrow hyperplasia</a:t>
            </a:r>
          </a:p>
        </p:txBody>
      </p:sp>
      <p:sp>
        <p:nvSpPr>
          <p:cNvPr id="65540" name="TextBox 2">
            <a:extLst>
              <a:ext uri="{FF2B5EF4-FFF2-40B4-BE49-F238E27FC236}">
                <a16:creationId xmlns:a16="http://schemas.microsoft.com/office/drawing/2014/main" xmlns="" id="{CE5F98D1-2B9F-4703-A07A-EE738AFAA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2088" y="2087563"/>
            <a:ext cx="46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5541" name="TextBox 3">
            <a:extLst>
              <a:ext uri="{FF2B5EF4-FFF2-40B4-BE49-F238E27FC236}">
                <a16:creationId xmlns:a16="http://schemas.microsoft.com/office/drawing/2014/main" xmlns="" id="{0412541E-4324-445F-9C32-8F5522C4E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1700213"/>
            <a:ext cx="3455987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800" b="1">
                <a:solidFill>
                  <a:srgbClr val="7030A0"/>
                </a:solidFill>
              </a:rPr>
              <a:t>DIAGNOSIS</a:t>
            </a:r>
          </a:p>
          <a:p>
            <a:pPr>
              <a:spcBef>
                <a:spcPct val="0"/>
              </a:spcBef>
              <a:buFontTx/>
              <a:buNone/>
            </a:pPr>
            <a:endParaRPr lang="sr-Cyrl-RS" altLang="en-US" sz="1800">
              <a:solidFill>
                <a:srgbClr val="7030A0"/>
              </a:solidFill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Low Hb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High reticulocytes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High MCV</a:t>
            </a:r>
            <a:endParaRPr lang="ru-RU" altLang="en-US" sz="180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High LDH</a:t>
            </a:r>
            <a:endParaRPr lang="ru-RU" altLang="en-US" sz="1800"/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Decreased haptoglobin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High bilirubin (at the expense of indirect)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High Fe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" altLang="en-US" sz="1800"/>
              <a:t>Coombs positive in AIHA</a:t>
            </a:r>
            <a:endParaRPr lang="ru-RU" altLang="en-US" sz="1800"/>
          </a:p>
        </p:txBody>
      </p:sp>
    </p:spTree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xmlns="" id="{77B2B61A-A69F-4CC9-86F0-66F9BCF61D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2800" dirty="0"/>
              <a:t>SYMPTOMS AND SIGNS OF </a:t>
            </a:r>
            <a:r>
              <a:rPr lang="sr-Latn-RS" altLang="en-US" sz="2800" dirty="0"/>
              <a:t>HEMOLYTIC </a:t>
            </a:r>
            <a:r>
              <a:rPr lang="en" altLang="en-US" sz="2800" dirty="0" smtClean="0"/>
              <a:t>ANEMIA</a:t>
            </a:r>
            <a:endParaRPr lang="en-US" alt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EE66C51-6E36-4D11-BFEF-6B3DC299A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578850" cy="4708525"/>
          </a:xfrm>
        </p:spPr>
        <p:txBody>
          <a:bodyPr/>
          <a:lstStyle/>
          <a:p>
            <a:pPr marL="457200" indent="-457200">
              <a:buFontTx/>
              <a:buAutoNum type="arabicPeriod"/>
              <a:defRPr/>
            </a:pPr>
            <a:r>
              <a:rPr lang="en" sz="2000" dirty="0">
                <a:solidFill>
                  <a:srgbClr val="7030A0"/>
                </a:solidFill>
              </a:rPr>
              <a:t>Symptoms and signs of increased breakdown of erythrocytes - hemolysis</a:t>
            </a:r>
          </a:p>
          <a:p>
            <a:pPr>
              <a:defRPr/>
            </a:pPr>
            <a:r>
              <a:rPr lang="en" sz="2000" dirty="0"/>
              <a:t>Jaundice (hyperbilirubinemia of the indirect type, unconjugated)</a:t>
            </a:r>
          </a:p>
          <a:p>
            <a:pPr>
              <a:defRPr/>
            </a:pPr>
            <a:r>
              <a:rPr lang="en" sz="2000" dirty="0"/>
              <a:t>Hypercholic stool (increased flow of indirect bilirubin in the liver, increased amount of stercobilinogen)</a:t>
            </a:r>
          </a:p>
          <a:p>
            <a:pPr>
              <a:defRPr/>
            </a:pPr>
            <a:r>
              <a:rPr lang="en" sz="2000" dirty="0"/>
              <a:t>Dark urine (increased amount of urobilinogen)</a:t>
            </a:r>
          </a:p>
          <a:p>
            <a:pPr>
              <a:defRPr/>
            </a:pPr>
            <a:r>
              <a:rPr lang="en" sz="2000" dirty="0"/>
              <a:t>Cholelithiasis (increased amount of bilirubin in the bile)</a:t>
            </a:r>
          </a:p>
          <a:p>
            <a:pPr>
              <a:defRPr/>
            </a:pPr>
            <a:r>
              <a:rPr lang="en" sz="2000" dirty="0"/>
              <a:t>Hepatosplenomegaly (decomposition of Er)</a:t>
            </a:r>
          </a:p>
          <a:p>
            <a:pPr>
              <a:defRPr/>
            </a:pPr>
            <a:r>
              <a:rPr lang="en" sz="2000" dirty="0"/>
              <a:t>Hemoglobinuria (with intravascular hemolysis)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2. </a:t>
            </a:r>
            <a:r>
              <a:rPr lang="en" sz="2000" dirty="0">
                <a:solidFill>
                  <a:srgbClr val="7030A0"/>
                </a:solidFill>
              </a:rPr>
              <a:t>Symptoms and signs of increased erythrocytopoiesis in the bone marrow</a:t>
            </a:r>
          </a:p>
          <a:p>
            <a:pPr>
              <a:defRPr/>
            </a:pPr>
            <a:r>
              <a:rPr lang="en" sz="2000" dirty="0"/>
              <a:t>Reticulocytosis</a:t>
            </a:r>
          </a:p>
          <a:p>
            <a:pPr>
              <a:defRPr/>
            </a:pPr>
            <a:r>
              <a:rPr lang="en" sz="2000" dirty="0"/>
              <a:t>Hyperplasia of the E line in the bone marrow</a:t>
            </a:r>
          </a:p>
          <a:p>
            <a:pPr>
              <a:defRPr/>
            </a:pPr>
            <a:r>
              <a:rPr lang="en" sz="2000" dirty="0"/>
              <a:t>Erythroblasts in peripheral blood</a:t>
            </a:r>
          </a:p>
          <a:p>
            <a:pPr>
              <a:defRPr/>
            </a:pPr>
            <a:r>
              <a:rPr lang="en" sz="2000" dirty="0"/>
              <a:t>Moderate leukocytosis and thrombocytosis</a:t>
            </a:r>
          </a:p>
          <a:p>
            <a:pPr marL="0" indent="0">
              <a:buFontTx/>
              <a:buNone/>
              <a:defRPr/>
            </a:pPr>
            <a:endParaRPr lang="sr-Cyrl-RS" sz="2000" dirty="0">
              <a:solidFill>
                <a:srgbClr val="7030A0"/>
              </a:solidFill>
            </a:endParaRPr>
          </a:p>
          <a:p>
            <a:pPr marL="0" indent="0"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>
            <a:extLst>
              <a:ext uri="{FF2B5EF4-FFF2-40B4-BE49-F238E27FC236}">
                <a16:creationId xmlns:a16="http://schemas.microsoft.com/office/drawing/2014/main" xmlns="" id="{CC660298-6A25-4D12-AFFD-5EEB56A5FF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4625" y="476250"/>
            <a:ext cx="8794750" cy="1143000"/>
          </a:xfrm>
        </p:spPr>
        <p:txBody>
          <a:bodyPr/>
          <a:lstStyle/>
          <a:p>
            <a:r>
              <a:rPr lang="en" altLang="en-US" sz="3200"/>
              <a:t>SYMPTOMS AND SIGNS OF ACUTE HEMOLYSIS</a:t>
            </a:r>
            <a:endParaRPr lang="en-US" altLang="en-US" sz="3200"/>
          </a:p>
        </p:txBody>
      </p:sp>
      <p:sp>
        <p:nvSpPr>
          <p:cNvPr id="67587" name="Content Placeholder 2">
            <a:extLst>
              <a:ext uri="{FF2B5EF4-FFF2-40B4-BE49-F238E27FC236}">
                <a16:creationId xmlns:a16="http://schemas.microsoft.com/office/drawing/2014/main" xmlns="" id="{B0F2E619-2168-432D-83E0-D8605F23D6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060575"/>
            <a:ext cx="8229600" cy="4176713"/>
          </a:xfrm>
        </p:spPr>
        <p:txBody>
          <a:bodyPr/>
          <a:lstStyle/>
          <a:p>
            <a:r>
              <a:rPr lang="en" altLang="en-US" sz="2400" dirty="0"/>
              <a:t>"Hemolytic crisis" occurs as a result of infection, stress, trauma, surgical intervention, taking some medications</a:t>
            </a:r>
          </a:p>
          <a:p>
            <a:r>
              <a:rPr lang="en" altLang="en-US" sz="2400" dirty="0"/>
              <a:t>pronounced anemia and jaundice</a:t>
            </a:r>
          </a:p>
          <a:p>
            <a:r>
              <a:rPr lang="en" altLang="en-US" sz="2400" dirty="0"/>
              <a:t>pains in the abdomen, back, extremities</a:t>
            </a:r>
          </a:p>
          <a:p>
            <a:r>
              <a:rPr lang="sr-Latn-RS" altLang="en-US" sz="2400" dirty="0" smtClean="0"/>
              <a:t>fever</a:t>
            </a:r>
            <a:r>
              <a:rPr lang="en" altLang="en-US" sz="2400" dirty="0" smtClean="0"/>
              <a:t>, </a:t>
            </a:r>
            <a:r>
              <a:rPr lang="en" altLang="en-US" sz="2400" dirty="0"/>
              <a:t>headache</a:t>
            </a:r>
          </a:p>
          <a:p>
            <a:r>
              <a:rPr lang="en" altLang="en-US" sz="2400" dirty="0"/>
              <a:t>nausea, vomiting</a:t>
            </a:r>
          </a:p>
          <a:p>
            <a:r>
              <a:rPr lang="en" altLang="en-US" sz="2400" dirty="0"/>
              <a:t>signs of shock</a:t>
            </a:r>
          </a:p>
          <a:p>
            <a:r>
              <a:rPr lang="en" altLang="en-US" sz="2400" dirty="0"/>
              <a:t>oliguria, anuria</a:t>
            </a:r>
            <a:endParaRPr lang="en-US" altLang="en-US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xmlns="" id="{72FAA85C-3E48-4CD9-9379-6C1877526A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550" y="28575"/>
            <a:ext cx="8877300" cy="1354138"/>
          </a:xfrm>
        </p:spPr>
        <p:txBody>
          <a:bodyPr/>
          <a:lstStyle/>
          <a:p>
            <a:r>
              <a:rPr lang="en" altLang="en-US" sz="2400"/>
              <a:t>CLASSIFICATION ACCORDING TO MAIN CAUSES (Williams)</a:t>
            </a:r>
            <a:r>
              <a:rPr lang="en-US" altLang="en-US" sz="2400"/>
              <a:t/>
            </a:r>
            <a:br>
              <a:rPr lang="en-US" altLang="en-US" sz="2400"/>
            </a:br>
            <a:endParaRPr lang="en-US" altLang="en-US" sz="2400"/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xmlns="" id="{78633C84-39C5-4797-8CB3-C07BDF2CBC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276245" y="1382713"/>
            <a:ext cx="3816350" cy="4525963"/>
          </a:xfrm>
        </p:spPr>
        <p:txBody>
          <a:bodyPr/>
          <a:lstStyle/>
          <a:p>
            <a:r>
              <a:rPr lang="en" altLang="en-US" sz="1600" b="1" dirty="0"/>
              <a:t>RELATIVE ANEMIA</a:t>
            </a:r>
          </a:p>
          <a:p>
            <a:r>
              <a:rPr lang="en" altLang="en-US" sz="1600" dirty="0"/>
              <a:t>Macroglobulinemia</a:t>
            </a:r>
          </a:p>
          <a:p>
            <a:r>
              <a:rPr lang="en" altLang="en-US" sz="1600" dirty="0"/>
              <a:t>Pregnancy</a:t>
            </a:r>
          </a:p>
          <a:p>
            <a:r>
              <a:rPr lang="en" altLang="en-US" sz="1600" dirty="0"/>
              <a:t>Athletes</a:t>
            </a:r>
          </a:p>
          <a:p>
            <a:r>
              <a:rPr lang="en" altLang="en-US" sz="1600" dirty="0"/>
              <a:t>Astronauts after flight</a:t>
            </a:r>
          </a:p>
        </p:txBody>
      </p:sp>
      <p:sp>
        <p:nvSpPr>
          <p:cNvPr id="8196" name="TextBox 5">
            <a:extLst>
              <a:ext uri="{FF2B5EF4-FFF2-40B4-BE49-F238E27FC236}">
                <a16:creationId xmlns:a16="http://schemas.microsoft.com/office/drawing/2014/main" xmlns="" id="{7475771E-93C9-48DD-833D-DB02A3AAC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38" y="1196752"/>
            <a:ext cx="4967288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600" b="1" dirty="0"/>
              <a:t>ABSOLUTE ANEMIA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b="1" dirty="0"/>
              <a:t>1-Decreased production of erythrocytes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a- </a:t>
            </a:r>
            <a:r>
              <a:rPr lang="sr-Latn-RS" altLang="en-US" sz="1600" dirty="0" smtClean="0"/>
              <a:t>S</a:t>
            </a:r>
            <a:r>
              <a:rPr lang="en" altLang="en-US" sz="1600" dirty="0" smtClean="0"/>
              <a:t>tem </a:t>
            </a:r>
            <a:r>
              <a:rPr lang="en" altLang="en-US" sz="1600" dirty="0"/>
              <a:t>cell </a:t>
            </a:r>
            <a:r>
              <a:rPr lang="en" altLang="en-US" sz="1600" dirty="0" smtClean="0"/>
              <a:t>deficiency</a:t>
            </a:r>
            <a:r>
              <a:rPr lang="sr-Latn-RS" altLang="en-US" sz="1600" dirty="0" smtClean="0"/>
              <a:t>:</a:t>
            </a:r>
            <a:r>
              <a:rPr lang="en" altLang="en-US" sz="1600" dirty="0" smtClean="0"/>
              <a:t>aplastic </a:t>
            </a:r>
            <a:r>
              <a:rPr lang="en" altLang="en-US" sz="1600" dirty="0"/>
              <a:t>anemia, anemia in </a:t>
            </a:r>
            <a:r>
              <a:rPr lang="en" altLang="en-US" sz="1600" dirty="0" smtClean="0"/>
              <a:t>leukemias</a:t>
            </a:r>
            <a:r>
              <a:rPr lang="sr-Latn-RS" altLang="en-US" sz="1600" dirty="0" smtClean="0"/>
              <a:t>, </a:t>
            </a:r>
            <a:r>
              <a:rPr lang="en" altLang="en-US" sz="1600" dirty="0" smtClean="0"/>
              <a:t>MDS</a:t>
            </a:r>
            <a:endParaRPr lang="en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b- </a:t>
            </a:r>
            <a:r>
              <a:rPr lang="sr-Latn-RS" altLang="en-US" sz="1600" dirty="0" smtClean="0"/>
              <a:t>L</a:t>
            </a:r>
            <a:r>
              <a:rPr lang="en" altLang="en-US" sz="1600" dirty="0" smtClean="0"/>
              <a:t>ack </a:t>
            </a:r>
            <a:r>
              <a:rPr lang="en" altLang="en-US" sz="1600" dirty="0"/>
              <a:t>of </a:t>
            </a:r>
            <a:r>
              <a:rPr lang="en" altLang="en-US" sz="1600" dirty="0" smtClean="0"/>
              <a:t>progenitors</a:t>
            </a:r>
            <a:r>
              <a:rPr lang="sr-Latn-RS" altLang="en-US" sz="1600" dirty="0" smtClean="0"/>
              <a:t>: p</a:t>
            </a:r>
            <a:r>
              <a:rPr lang="en" altLang="en-US" sz="1600" dirty="0" smtClean="0"/>
              <a:t>ure</a:t>
            </a:r>
            <a:r>
              <a:rPr lang="sr-Latn-RS" altLang="en-US" sz="1600" dirty="0" smtClean="0"/>
              <a:t> red cell</a:t>
            </a:r>
            <a:r>
              <a:rPr lang="en" altLang="en-US" sz="1600" dirty="0" smtClean="0"/>
              <a:t> aplasia, </a:t>
            </a:r>
            <a:r>
              <a:rPr lang="en" altLang="en-US" sz="1600" dirty="0"/>
              <a:t>anemia </a:t>
            </a:r>
            <a:r>
              <a:rPr lang="en" altLang="en-US" sz="1600" dirty="0" smtClean="0"/>
              <a:t>in</a:t>
            </a:r>
            <a:r>
              <a:rPr lang="sr-Latn-RS" altLang="en-US" sz="1600" dirty="0" smtClean="0"/>
              <a:t> </a:t>
            </a:r>
            <a:r>
              <a:rPr lang="en" altLang="en-US" sz="1600" dirty="0" smtClean="0"/>
              <a:t>renal insufficiency, </a:t>
            </a:r>
            <a:r>
              <a:rPr lang="en" altLang="en-US" sz="1600" dirty="0"/>
              <a:t>chronic </a:t>
            </a:r>
            <a:r>
              <a:rPr lang="en" altLang="en-US" sz="1600" dirty="0"/>
              <a:t>diseases </a:t>
            </a:r>
            <a:r>
              <a:rPr lang="en" altLang="en-US" sz="1600" dirty="0" smtClean="0"/>
              <a:t>anemia</a:t>
            </a:r>
            <a:r>
              <a:rPr lang="sr-Latn-RS" altLang="en-US" sz="1600" dirty="0" smtClean="0"/>
              <a:t>,</a:t>
            </a:r>
            <a:endParaRPr lang="en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 smtClean="0"/>
              <a:t>endocrine </a:t>
            </a:r>
            <a:r>
              <a:rPr lang="en" altLang="en-US" sz="1600" dirty="0"/>
              <a:t>disorders (</a:t>
            </a:r>
            <a:r>
              <a:rPr lang="en" altLang="en-US" sz="1600" dirty="0" smtClean="0"/>
              <a:t>hypothyroidism)</a:t>
            </a:r>
            <a:endParaRPr lang="en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c- </a:t>
            </a:r>
            <a:r>
              <a:rPr lang="sr-Latn-RS" altLang="en-US" sz="1600" dirty="0" smtClean="0"/>
              <a:t>L</a:t>
            </a:r>
            <a:r>
              <a:rPr lang="en" altLang="en-US" sz="1600" dirty="0" smtClean="0"/>
              <a:t>ack </a:t>
            </a:r>
            <a:r>
              <a:rPr lang="en" altLang="en-US" sz="1600" dirty="0"/>
              <a:t>of </a:t>
            </a:r>
            <a:r>
              <a:rPr lang="en" altLang="en-US" sz="1600" dirty="0" smtClean="0"/>
              <a:t>precursors</a:t>
            </a:r>
            <a:r>
              <a:rPr lang="sr-Latn-RS" altLang="en-US" sz="1600" dirty="0" smtClean="0"/>
              <a:t>: </a:t>
            </a:r>
            <a:r>
              <a:rPr lang="en" altLang="en-US" sz="1600" dirty="0" smtClean="0"/>
              <a:t>megaloblastic anemia</a:t>
            </a:r>
            <a:r>
              <a:rPr lang="sr-Latn-RS" altLang="en-US" sz="1600" dirty="0" smtClean="0"/>
              <a:t>,</a:t>
            </a:r>
            <a:r>
              <a:rPr lang="en" altLang="en-US" sz="1600" dirty="0" smtClean="0"/>
              <a:t> </a:t>
            </a:r>
            <a:r>
              <a:rPr lang="sr-Latn-RS" altLang="en-US" sz="1600" dirty="0"/>
              <a:t>I</a:t>
            </a:r>
            <a:r>
              <a:rPr lang="en-US" altLang="en-US" sz="1600" dirty="0" err="1"/>
              <a:t>ron</a:t>
            </a:r>
            <a:r>
              <a:rPr lang="en-US" altLang="en-US" sz="1600" dirty="0"/>
              <a:t> deficiency anemia</a:t>
            </a:r>
            <a:r>
              <a:rPr lang="sr-Latn-RS" altLang="en-US" sz="1600" dirty="0" smtClean="0"/>
              <a:t>,</a:t>
            </a:r>
            <a:r>
              <a:rPr lang="en" altLang="en-US" sz="1600" dirty="0" smtClean="0"/>
              <a:t> </a:t>
            </a:r>
            <a:r>
              <a:rPr lang="en" altLang="en-US" sz="1600" dirty="0"/>
              <a:t>thalassemia hemoglobinopathy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hereditary enzyme defects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b="1" dirty="0"/>
              <a:t>2 - Increased destruction and loss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a- </a:t>
            </a:r>
            <a:r>
              <a:rPr lang="sr-Latn-RS" altLang="en-US" sz="1600" dirty="0" smtClean="0"/>
              <a:t>H</a:t>
            </a:r>
            <a:r>
              <a:rPr lang="en" altLang="en-US" sz="1600" dirty="0" smtClean="0"/>
              <a:t>ereditary</a:t>
            </a:r>
            <a:endParaRPr lang="en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membrane defects (spherocytosis, for example)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globin defects (sickle cell anemia)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b- </a:t>
            </a:r>
            <a:r>
              <a:rPr lang="sr-Latn-RS" altLang="en-US" sz="1600" dirty="0" smtClean="0"/>
              <a:t>A</a:t>
            </a:r>
            <a:r>
              <a:rPr lang="en" altLang="en-US" sz="1600" dirty="0" smtClean="0"/>
              <a:t>cquired</a:t>
            </a:r>
            <a:endParaRPr lang="en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macroangiopathic (traumatic) microangiopathic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caused by </a:t>
            </a:r>
            <a:r>
              <a:rPr lang="en" altLang="en-US" sz="1600" dirty="0" smtClean="0"/>
              <a:t>antibodies, </a:t>
            </a:r>
            <a:r>
              <a:rPr lang="en" altLang="en-US" sz="1600" dirty="0"/>
              <a:t>hypersplenism</a:t>
            </a:r>
            <a:endParaRPr lang="sr-Latn-RS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acute blood loss</a:t>
            </a:r>
            <a:endParaRPr lang="sr-Latn-RS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 dirty="0"/>
              <a:t>Paroxysmal nocturnal hemoglobinuria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xmlns="" id="{2CBB3A2E-BCAB-41CF-A7C4-CF6456D5B2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107950" y="3119438"/>
            <a:ext cx="4175125" cy="1389062"/>
          </a:xfrm>
        </p:spPr>
        <p:txBody>
          <a:bodyPr/>
          <a:lstStyle/>
          <a:p>
            <a:r>
              <a:rPr lang="en" altLang="en-US" sz="1600"/>
              <a:t>autosomal dominant</a:t>
            </a:r>
          </a:p>
          <a:p>
            <a:r>
              <a:rPr lang="en" altLang="en-US" sz="1600"/>
              <a:t>A disorder of the major membrane structural protein sprectin</a:t>
            </a:r>
          </a:p>
          <a:p>
            <a:r>
              <a:rPr lang="en" altLang="en-US" sz="1600" i="1"/>
              <a:t>spherical shape </a:t>
            </a:r>
            <a:r>
              <a:rPr lang="en" altLang="en-US" sz="1600"/>
              <a:t>, difficult passage through the spleen and hemolysis</a:t>
            </a:r>
          </a:p>
        </p:txBody>
      </p:sp>
      <p:pic>
        <p:nvPicPr>
          <p:cNvPr id="68611" name="Picture 3">
            <a:extLst>
              <a:ext uri="{FF2B5EF4-FFF2-40B4-BE49-F238E27FC236}">
                <a16:creationId xmlns:a16="http://schemas.microsoft.com/office/drawing/2014/main" xmlns="" id="{37AEE19F-4269-4426-BC7B-61E48933C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77788"/>
            <a:ext cx="28797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3">
            <a:extLst>
              <a:ext uri="{FF2B5EF4-FFF2-40B4-BE49-F238E27FC236}">
                <a16:creationId xmlns:a16="http://schemas.microsoft.com/office/drawing/2014/main" xmlns="" id="{0FF23D17-592A-4BAA-878C-188DF1A331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85738"/>
            <a:ext cx="306228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TextBox 2">
            <a:extLst>
              <a:ext uri="{FF2B5EF4-FFF2-40B4-BE49-F238E27FC236}">
                <a16:creationId xmlns:a16="http://schemas.microsoft.com/office/drawing/2014/main" xmlns="" id="{D6258B58-A69E-48E7-B46E-784B23F88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5488" y="3209925"/>
            <a:ext cx="4608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600"/>
              <a:t>Disorder of alpha or beta spectrin chain (disorder of binding of spectrin to ankrin)</a:t>
            </a:r>
          </a:p>
        </p:txBody>
      </p:sp>
      <p:pic>
        <p:nvPicPr>
          <p:cNvPr id="68614" name="Picture 3">
            <a:extLst>
              <a:ext uri="{FF2B5EF4-FFF2-40B4-BE49-F238E27FC236}">
                <a16:creationId xmlns:a16="http://schemas.microsoft.com/office/drawing/2014/main" xmlns="" id="{BD17398C-98CD-4FF4-8853-8986368F5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010025"/>
            <a:ext cx="3405188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5" name="TextBox 3">
            <a:extLst>
              <a:ext uri="{FF2B5EF4-FFF2-40B4-BE49-F238E27FC236}">
                <a16:creationId xmlns:a16="http://schemas.microsoft.com/office/drawing/2014/main" xmlns="" id="{D1D3591C-26EC-4101-B637-0001949B6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157788"/>
            <a:ext cx="3671888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1600"/>
              <a:t>Mouth-shaped stomatocytes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" altLang="en-US" sz="1600"/>
              <a:t>Increased permeability to sodium and potassium and increased amount of lipids in the membrane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 spd="slow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xmlns="" id="{86CF2085-FF35-476C-9283-19CA3C4ADE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2913" y="404813"/>
            <a:ext cx="8229600" cy="1143000"/>
          </a:xfrm>
        </p:spPr>
        <p:txBody>
          <a:bodyPr/>
          <a:lstStyle/>
          <a:p>
            <a:r>
              <a:rPr lang="en" altLang="en-US" sz="2400"/>
              <a:t>HEREDITARY SPHEROCYTOSIS, ELLIPTOCYTOSIS </a:t>
            </a:r>
            <a:r>
              <a:rPr lang="ru-RU" altLang="en-US" sz="2400"/>
              <a:t/>
            </a:r>
            <a:br>
              <a:rPr lang="ru-RU" altLang="en-US" sz="2400"/>
            </a:br>
            <a:r>
              <a:rPr lang="en" altLang="en-US" sz="2400"/>
              <a:t>AND RELATED DISORDERS</a:t>
            </a:r>
            <a:r>
              <a:rPr lang="ru-RU" altLang="en-US" sz="2400"/>
              <a:t/>
            </a:r>
            <a:br>
              <a:rPr lang="ru-RU" altLang="en-US" sz="2400"/>
            </a:br>
            <a:r>
              <a:rPr lang="en-US" altLang="en-US" sz="2800"/>
              <a:t/>
            </a:r>
            <a:br>
              <a:rPr lang="en-US" altLang="en-US" sz="2800"/>
            </a:b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87A2FA-670D-45B9-B2C7-A9724E152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8575" y="1192213"/>
            <a:ext cx="9172575" cy="5256212"/>
          </a:xfrm>
        </p:spPr>
        <p:txBody>
          <a:bodyPr/>
          <a:lstStyle/>
          <a:p>
            <a:pPr>
              <a:defRPr/>
            </a:pPr>
            <a:r>
              <a:rPr lang="en" sz="2000" dirty="0"/>
              <a:t>Hereditary spherocytosis is most common in Northern Europe.</a:t>
            </a:r>
          </a:p>
          <a:p>
            <a:pPr>
              <a:defRPr/>
            </a:pPr>
            <a:r>
              <a:rPr lang="en" sz="2000" dirty="0"/>
              <a:t>It is characterized by: hemolysis of varying intensity, presence of spherocytes, increased osmotic resistance of erythrocytes, favorable response to splenectomy.</a:t>
            </a:r>
          </a:p>
          <a:p>
            <a:pPr>
              <a:defRPr/>
            </a:pPr>
            <a:r>
              <a:rPr lang="en" sz="2000" dirty="0"/>
              <a:t>clinical </a:t>
            </a:r>
            <a:r>
              <a:rPr lang="en" sz="2000" dirty="0" smtClean="0"/>
              <a:t>p</a:t>
            </a:r>
            <a:r>
              <a:rPr lang="sr-Latn-RS" sz="2000" dirty="0" smtClean="0"/>
              <a:t>resentattion</a:t>
            </a:r>
            <a:endParaRPr lang="en" sz="2000" dirty="0"/>
          </a:p>
          <a:p>
            <a:pPr>
              <a:defRPr/>
            </a:pPr>
            <a:r>
              <a:rPr lang="en" sz="2000" dirty="0"/>
              <a:t>Variations are possible from asymptomatic carriers whose children have manifest disease, to moderately expressed anemia with splenomegaly, icterus, as well as more severe forms detected already at birth (transfusion-dependent).</a:t>
            </a:r>
          </a:p>
          <a:p>
            <a:pPr>
              <a:defRPr/>
            </a:pPr>
            <a:r>
              <a:rPr lang="en" sz="2000" dirty="0"/>
              <a:t>Complications: aplastic crisis, acute megaloblastic crisis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due to (folate deficiency), increased hemolysis during infection</a:t>
            </a:r>
            <a:r>
              <a:rPr lang="en" sz="2000" dirty="0" smtClean="0"/>
              <a:t>,</a:t>
            </a:r>
            <a:r>
              <a:rPr lang="sr-Latn-RS" sz="2000" dirty="0" smtClean="0"/>
              <a:t> </a:t>
            </a:r>
            <a:r>
              <a:rPr lang="en" sz="2000" dirty="0" smtClean="0"/>
              <a:t>leg </a:t>
            </a:r>
            <a:r>
              <a:rPr lang="en" sz="2000" dirty="0"/>
              <a:t>ulcerations or dermatitis in some patients (they </a:t>
            </a:r>
            <a:r>
              <a:rPr lang="en" sz="2000" dirty="0" smtClean="0"/>
              <a:t>resolve</a:t>
            </a:r>
            <a:r>
              <a:rPr lang="sr-Latn-RS" sz="2000" dirty="0" smtClean="0"/>
              <a:t> </a:t>
            </a:r>
            <a:r>
              <a:rPr lang="en" sz="2000" dirty="0" smtClean="0"/>
              <a:t>after </a:t>
            </a:r>
            <a:r>
              <a:rPr lang="en" sz="2000" dirty="0"/>
              <a:t>splenectomy)</a:t>
            </a:r>
          </a:p>
          <a:p>
            <a:pPr>
              <a:defRPr/>
            </a:pPr>
            <a:r>
              <a:rPr lang="en" sz="2000" dirty="0"/>
              <a:t>Rarely, extramedullary hematopoiesis occurs as a tumor mass.</a:t>
            </a:r>
          </a:p>
          <a:p>
            <a:pPr>
              <a:defRPr/>
            </a:pPr>
            <a:r>
              <a:rPr lang="en" sz="2000" dirty="0"/>
              <a:t>Hemochromatosis may develop in polytransfused patients</a:t>
            </a:r>
          </a:p>
          <a:p>
            <a:pPr>
              <a:defRPr/>
            </a:pPr>
            <a:endParaRPr lang="sr-Cyrl-RS" sz="2000" dirty="0"/>
          </a:p>
          <a:p>
            <a:pPr marL="0" indent="0">
              <a:buFontTx/>
              <a:buNone/>
              <a:defRPr/>
            </a:pPr>
            <a:endParaRPr lang="en-US" sz="2000" dirty="0"/>
          </a:p>
        </p:txBody>
      </p:sp>
    </p:spTree>
  </p:cSld>
  <p:clrMapOvr>
    <a:masterClrMapping/>
  </p:clrMapOvr>
  <p:transition spd="slow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xmlns="" id="{156C92DA-4021-4DD7-B759-37CF31EA1F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r>
              <a:rPr lang="en" altLang="en-US" sz="2400"/>
              <a:t>HEREDITARY SPHEROCYTOSIS, ELLIPTOCYTOSIS </a:t>
            </a:r>
            <a:r>
              <a:rPr lang="ru-RU" altLang="en-US" sz="2400"/>
              <a:t/>
            </a:r>
            <a:br>
              <a:rPr lang="ru-RU" altLang="en-US" sz="2400"/>
            </a:br>
            <a:r>
              <a:rPr lang="en" altLang="en-US" sz="2400"/>
              <a:t>AND RELATED DISORDERS</a:t>
            </a:r>
            <a:endParaRPr lang="en-US" altLang="en-US" sz="2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282421-5866-4BD2-A3C4-46AAD210C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" y="1916113"/>
            <a:ext cx="9075738" cy="4033837"/>
          </a:xfrm>
        </p:spPr>
        <p:txBody>
          <a:bodyPr/>
          <a:lstStyle/>
          <a:p>
            <a:pPr>
              <a:defRPr/>
            </a:pPr>
            <a:r>
              <a:rPr lang="en" sz="2000" dirty="0"/>
              <a:t>Laboratory findings: anemia from mild to severe, reticulocytosis, spherocytes in the smear, polychromasia, LDH and indirect bilirubin increased, osmotic resistance of erythrocytes decreased.</a:t>
            </a:r>
          </a:p>
          <a:p>
            <a:pPr>
              <a:defRPr/>
            </a:pPr>
            <a:r>
              <a:rPr lang="en" sz="2000" dirty="0"/>
              <a:t>Differential diagnosis: infectious diseases, immunohemolytic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anemias, obstructive jaundice, sideropenic anemia, Gilbert's</a:t>
            </a:r>
          </a:p>
          <a:p>
            <a:pPr>
              <a:defRPr/>
            </a:pPr>
            <a:r>
              <a:rPr lang="en" sz="2000" dirty="0"/>
              <a:t>syndrome.</a:t>
            </a:r>
          </a:p>
          <a:p>
            <a:pPr>
              <a:defRPr/>
            </a:pPr>
            <a:r>
              <a:rPr lang="en" sz="2000" dirty="0"/>
              <a:t>Therapy: due to the increased production of erythrocytes, it is possible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formation of deficiency anemias: folic acid, Fe preparations</a:t>
            </a:r>
          </a:p>
          <a:p>
            <a:pPr>
              <a:defRPr/>
            </a:pPr>
            <a:r>
              <a:rPr lang="en" sz="2000" dirty="0"/>
              <a:t>Aplastic crisis: blood transfusions.</a:t>
            </a:r>
          </a:p>
          <a:p>
            <a:pPr>
              <a:defRPr/>
            </a:pPr>
            <a:r>
              <a:rPr lang="en" sz="2000" dirty="0"/>
              <a:t>Splenectomy only after 6 years of life, due to the development of the immune system.</a:t>
            </a:r>
          </a:p>
        </p:txBody>
      </p:sp>
    </p:spTree>
  </p:cSld>
  <p:clrMapOvr>
    <a:masterClrMapping/>
  </p:clrMapOvr>
  <p:transition spd="slow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>
            <a:extLst>
              <a:ext uri="{FF2B5EF4-FFF2-40B4-BE49-F238E27FC236}">
                <a16:creationId xmlns:a16="http://schemas.microsoft.com/office/drawing/2014/main" xmlns="" id="{C5FF3B12-5CC1-459F-9F8D-E7A3A18DC4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130175"/>
            <a:ext cx="8229600" cy="1143000"/>
          </a:xfrm>
        </p:spPr>
        <p:txBody>
          <a:bodyPr/>
          <a:lstStyle/>
          <a:p>
            <a:r>
              <a:rPr lang="en" altLang="en-US" sz="3200"/>
              <a:t>ACANTHOCYTOSIS</a:t>
            </a:r>
            <a:endParaRPr lang="en-US" altLang="en-US" sz="3200"/>
          </a:p>
        </p:txBody>
      </p:sp>
      <p:sp>
        <p:nvSpPr>
          <p:cNvPr id="71683" name="Content Placeholder 2">
            <a:extLst>
              <a:ext uri="{FF2B5EF4-FFF2-40B4-BE49-F238E27FC236}">
                <a16:creationId xmlns:a16="http://schemas.microsoft.com/office/drawing/2014/main" xmlns="" id="{109E0380-4450-4E01-8DAB-7E59A767CE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557338"/>
            <a:ext cx="6130925" cy="4525962"/>
          </a:xfrm>
        </p:spPr>
        <p:txBody>
          <a:bodyPr/>
          <a:lstStyle/>
          <a:p>
            <a:r>
              <a:rPr lang="en" altLang="en-US" sz="2000" dirty="0"/>
              <a:t>Bizarrely shaped er (Er with extensions)</a:t>
            </a:r>
          </a:p>
          <a:p>
            <a:r>
              <a:rPr lang="en" altLang="en-US" sz="2000" dirty="0">
                <a:solidFill>
                  <a:srgbClr val="7030A0"/>
                </a:solidFill>
              </a:rPr>
              <a:t>Lack of beta lipoproteins, resulting in an excess of cholesterol, </a:t>
            </a:r>
            <a:r>
              <a:rPr lang="en" altLang="en-US" sz="2000" dirty="0"/>
              <a:t>which reduces the elasticity of the membrane that deforms</a:t>
            </a:r>
          </a:p>
          <a:p>
            <a:r>
              <a:rPr lang="en" altLang="en-US" sz="2000" dirty="0"/>
              <a:t>Commonly associated with cirrhosis of the liver</a:t>
            </a:r>
          </a:p>
          <a:p>
            <a:r>
              <a:rPr lang="en" altLang="en-US" sz="2000" dirty="0"/>
              <a:t>Diagnosis: characteristic Er with hemolytic anemia in patients with liver cirrhosis</a:t>
            </a:r>
          </a:p>
          <a:p>
            <a:r>
              <a:rPr lang="en" altLang="en-US" sz="2000" dirty="0"/>
              <a:t>Therapy: TE (unsuccessful, transfused Er </a:t>
            </a:r>
            <a:r>
              <a:rPr lang="en" altLang="en-US" sz="2000" dirty="0" smtClean="0"/>
              <a:t>turn </a:t>
            </a:r>
            <a:r>
              <a:rPr lang="en" altLang="en-US" sz="2000" dirty="0"/>
              <a:t>into acanthocytes), splenectomy can relieve symptoms but is not recommended due to liver disease</a:t>
            </a:r>
          </a:p>
          <a:p>
            <a:r>
              <a:rPr lang="en" altLang="en-US" sz="2000" dirty="0"/>
              <a:t>Prognosis: extremely poor (acanthocytes appear in the advanced stage of liver cirrhosis)</a:t>
            </a:r>
            <a:endParaRPr lang="en-US" altLang="en-US" sz="2000" dirty="0"/>
          </a:p>
        </p:txBody>
      </p:sp>
      <p:pic>
        <p:nvPicPr>
          <p:cNvPr id="71684" name="Picture 3">
            <a:extLst>
              <a:ext uri="{FF2B5EF4-FFF2-40B4-BE49-F238E27FC236}">
                <a16:creationId xmlns:a16="http://schemas.microsoft.com/office/drawing/2014/main" xmlns="" id="{D021EDD3-3910-4BEE-8731-ABCA71646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700213"/>
            <a:ext cx="27368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>
            <a:extLst>
              <a:ext uri="{FF2B5EF4-FFF2-40B4-BE49-F238E27FC236}">
                <a16:creationId xmlns:a16="http://schemas.microsoft.com/office/drawing/2014/main" xmlns="" id="{A649DAE4-8BDA-4043-83CA-43D87BBC93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2400" dirty="0"/>
              <a:t>HEMOLYTIC</a:t>
            </a:r>
            <a:r>
              <a:rPr lang="en" altLang="en-US" sz="2400" dirty="0" smtClean="0"/>
              <a:t> </a:t>
            </a:r>
            <a:r>
              <a:rPr lang="en" altLang="en-US" sz="2400" dirty="0"/>
              <a:t>ANEMIA RELATED TO </a:t>
            </a:r>
            <a:r>
              <a:rPr lang="ru-RU" altLang="en-US" sz="2400" dirty="0"/>
              <a:t/>
            </a:r>
            <a:br>
              <a:rPr lang="ru-RU" altLang="en-US" sz="2400" dirty="0"/>
            </a:br>
            <a:r>
              <a:rPr lang="en" altLang="en-US" sz="2400" dirty="0"/>
              <a:t>ENZYME DEFICIENCY OF ERYTHROCYTES</a:t>
            </a:r>
            <a:endParaRPr lang="en-US" altLang="en-US" sz="2400" dirty="0"/>
          </a:p>
        </p:txBody>
      </p:sp>
      <p:sp>
        <p:nvSpPr>
          <p:cNvPr id="90115" name="Content Placeholder 2">
            <a:extLst>
              <a:ext uri="{FF2B5EF4-FFF2-40B4-BE49-F238E27FC236}">
                <a16:creationId xmlns:a16="http://schemas.microsoft.com/office/drawing/2014/main" xmlns="" id="{E049E742-003C-49DC-A3E6-9617175C0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5" y="1417638"/>
            <a:ext cx="8982075" cy="54403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>
                <a:solidFill>
                  <a:srgbClr val="002060"/>
                </a:solidFill>
              </a:rPr>
              <a:t>Episodes of hemolysis after exposure to oxidants or infection.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/>
              <a:t>Chronic hemolytic anemia-hereditary non-spherocytic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/>
              <a:t>Acute hemolysis after ingestion of fava beans - favism.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/>
              <a:t>Methemoglobinemia.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/>
              <a:t>Icterus neonatorum.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" sz="2000" dirty="0"/>
              <a:t>The most common forms: Glucose 6 phosphate dehydrogenase deficiency, a rare form in Europe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Febrile diseases (typhoid fever, pneumonia, infectious hepatitis) can begin with hemolysis, which occurs 1-2 days after the onset of the disease, and is not a typical reticulocytosis.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Therapy: in the case of G-6-PD deficiency, avoiding drugs from the list.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Transfusions only in critical situations, in times of crisis establish a good diuresis due to hemoglobinuria, splenectomy, glucocorticoids, (no safe benefit for the patient), folates (no proven hematological benefit), iron preparations (mainly contraindicated)</a:t>
            </a:r>
          </a:p>
        </p:txBody>
      </p:sp>
    </p:spTree>
  </p:cSld>
  <p:clrMapOvr>
    <a:masterClrMapping/>
  </p:clrMapOvr>
  <p:transition spd="slow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xmlns="" id="{77D50417-2127-4F7B-AA0D-336E89EE16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350838"/>
            <a:ext cx="8686800" cy="1143000"/>
          </a:xfrm>
        </p:spPr>
        <p:txBody>
          <a:bodyPr/>
          <a:lstStyle/>
          <a:p>
            <a:r>
              <a:rPr lang="en" altLang="en-US" sz="2800" dirty="0"/>
              <a:t>MICROANGIOPATHIC </a:t>
            </a:r>
            <a:r>
              <a:rPr lang="sr-Latn-RS" altLang="en-US" sz="2800" dirty="0"/>
              <a:t>HEMOLYTIC</a:t>
            </a:r>
            <a:r>
              <a:rPr lang="en" altLang="en-US" sz="2800" dirty="0" smtClean="0"/>
              <a:t> </a:t>
            </a:r>
            <a:r>
              <a:rPr lang="en" altLang="en-US" sz="2800" dirty="0"/>
              <a:t>ANEMIA</a:t>
            </a:r>
            <a:r>
              <a:rPr lang="sr-Cyrl-RS" altLang="en-US" sz="2800" dirty="0"/>
              <a:t/>
            </a:r>
            <a:br>
              <a:rPr lang="sr-Cyrl-RS" altLang="en-US" sz="2800" dirty="0"/>
            </a:br>
            <a:endParaRPr lang="en-US" altLang="en-US" sz="2800" dirty="0"/>
          </a:p>
        </p:txBody>
      </p:sp>
      <p:sp>
        <p:nvSpPr>
          <p:cNvPr id="73731" name="Content Placeholder 2">
            <a:extLst>
              <a:ext uri="{FF2B5EF4-FFF2-40B4-BE49-F238E27FC236}">
                <a16:creationId xmlns:a16="http://schemas.microsoft.com/office/drawing/2014/main" xmlns="" id="{59977B88-8866-41E5-9364-B14F161CD7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93838"/>
            <a:ext cx="5100638" cy="5000625"/>
          </a:xfrm>
        </p:spPr>
        <p:txBody>
          <a:bodyPr/>
          <a:lstStyle/>
          <a:p>
            <a:r>
              <a:rPr lang="en" altLang="en-US" sz="2000" dirty="0" smtClean="0">
                <a:solidFill>
                  <a:srgbClr val="002060"/>
                </a:solidFill>
              </a:rPr>
              <a:t>Intravascular </a:t>
            </a:r>
            <a:r>
              <a:rPr lang="en" altLang="en-US" sz="2000" dirty="0">
                <a:solidFill>
                  <a:srgbClr val="002060"/>
                </a:solidFill>
              </a:rPr>
              <a:t>hemolysis - fragmentation of Er when passing through abnormal arterioles.</a:t>
            </a:r>
          </a:p>
          <a:p>
            <a:r>
              <a:rPr lang="en" altLang="en-US" sz="2000" dirty="0"/>
              <a:t>Microvascular lesions due to </a:t>
            </a:r>
            <a:r>
              <a:rPr lang="en" altLang="en-US" sz="2000" dirty="0">
                <a:solidFill>
                  <a:srgbClr val="002060"/>
                </a:solidFill>
              </a:rPr>
              <a:t>the deposition of platelets and fibrin</a:t>
            </a:r>
          </a:p>
          <a:p>
            <a:r>
              <a:rPr lang="en" altLang="en-US" sz="2000" dirty="0"/>
              <a:t>Symptoms and signs of the underlying disease (sometimes the leading symptoms are severe anemia and renal insufficiency).</a:t>
            </a:r>
          </a:p>
          <a:p>
            <a:r>
              <a:rPr lang="en" altLang="en-US" sz="2000" dirty="0"/>
              <a:t>Laboratory findings: lab indicators of hemolysis + schistocytes, Hb in plasma, urine, hemosiderin in urine</a:t>
            </a:r>
          </a:p>
          <a:p>
            <a:r>
              <a:rPr lang="en" altLang="en-US" sz="2000" dirty="0"/>
              <a:t>Therapy: basic diseases, TE, </a:t>
            </a:r>
            <a:r>
              <a:rPr lang="en" altLang="en-US" sz="2000" dirty="0" smtClean="0"/>
              <a:t>Tr</a:t>
            </a:r>
            <a:r>
              <a:rPr lang="sr-Latn-RS" altLang="en-US" sz="2000" dirty="0"/>
              <a:t> (contraindicated in some </a:t>
            </a:r>
            <a:r>
              <a:rPr lang="sr-Latn-RS" altLang="en-US" sz="2000" dirty="0" smtClean="0"/>
              <a:t>diseases)</a:t>
            </a:r>
          </a:p>
          <a:p>
            <a:r>
              <a:rPr lang="en" altLang="en-US" sz="2000" dirty="0" smtClean="0"/>
              <a:t>Heparin </a:t>
            </a:r>
            <a:r>
              <a:rPr lang="en" altLang="en-US" sz="2000" dirty="0"/>
              <a:t>(</a:t>
            </a:r>
            <a:r>
              <a:rPr lang="en" altLang="en-US" sz="2000" dirty="0" smtClean="0"/>
              <a:t>controversial)</a:t>
            </a:r>
            <a:endParaRPr lang="en" altLang="en-US" sz="2000" dirty="0"/>
          </a:p>
        </p:txBody>
      </p:sp>
      <p:pic>
        <p:nvPicPr>
          <p:cNvPr id="73732" name="Picture 4">
            <a:extLst>
              <a:ext uri="{FF2B5EF4-FFF2-40B4-BE49-F238E27FC236}">
                <a16:creationId xmlns:a16="http://schemas.microsoft.com/office/drawing/2014/main" xmlns="" id="{CDFB4BBE-E9E4-490F-B4E1-E7C6794F7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638" y="981075"/>
            <a:ext cx="3935412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xmlns="" id="{921B8149-2057-4C3A-8F3C-C690CBC819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2800" dirty="0"/>
              <a:t>HEMOLYTIC</a:t>
            </a:r>
            <a:r>
              <a:rPr lang="en" altLang="en-US" sz="2800" dirty="0" smtClean="0"/>
              <a:t> </a:t>
            </a:r>
            <a:r>
              <a:rPr lang="en" altLang="en-US" sz="2800" dirty="0"/>
              <a:t>ANEMIA IN INFECTIONS</a:t>
            </a:r>
            <a:endParaRPr lang="en-US" altLang="en-US" sz="2800" dirty="0"/>
          </a:p>
        </p:txBody>
      </p:sp>
      <p:sp>
        <p:nvSpPr>
          <p:cNvPr id="74755" name="Content Placeholder 2">
            <a:extLst>
              <a:ext uri="{FF2B5EF4-FFF2-40B4-BE49-F238E27FC236}">
                <a16:creationId xmlns:a16="http://schemas.microsoft.com/office/drawing/2014/main" xmlns="" id="{CF524546-201C-4C78-A378-4C5374A6EF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6363" y="1600200"/>
            <a:ext cx="4752975" cy="3916363"/>
          </a:xfrm>
        </p:spPr>
        <p:txBody>
          <a:bodyPr/>
          <a:lstStyle/>
          <a:p>
            <a:r>
              <a:rPr lang="en" altLang="en-US" sz="2000" dirty="0" smtClean="0"/>
              <a:t>during </a:t>
            </a:r>
            <a:r>
              <a:rPr lang="en" altLang="en-US" sz="2000" dirty="0"/>
              <a:t>infectious diseases</a:t>
            </a:r>
          </a:p>
          <a:p>
            <a:r>
              <a:rPr lang="sr-Latn-RS" altLang="en-US" sz="2000" dirty="0"/>
              <a:t>M</a:t>
            </a:r>
            <a:r>
              <a:rPr lang="en" altLang="en-US" sz="2000" dirty="0" smtClean="0"/>
              <a:t>echanism:</a:t>
            </a:r>
            <a:endParaRPr lang="en" altLang="en-US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000" dirty="0"/>
              <a:t>by direct invasion of the causative agent (malaria)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000" dirty="0"/>
              <a:t>presence of hemolytic toxins,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" altLang="en-US" sz="2000" dirty="0"/>
              <a:t>by the development of autoantibodies against erythrocyte antigens.</a:t>
            </a:r>
          </a:p>
          <a:p>
            <a:r>
              <a:rPr lang="en" altLang="en-US" sz="2000" dirty="0"/>
              <a:t>It is most common in: malaria, clostridia</a:t>
            </a:r>
            <a:endParaRPr lang="en-US" altLang="en-US" sz="2000" dirty="0"/>
          </a:p>
        </p:txBody>
      </p:sp>
      <p:pic>
        <p:nvPicPr>
          <p:cNvPr id="74756" name="Picture 1">
            <a:extLst>
              <a:ext uri="{FF2B5EF4-FFF2-40B4-BE49-F238E27FC236}">
                <a16:creationId xmlns:a16="http://schemas.microsoft.com/office/drawing/2014/main" xmlns="" id="{CC812C95-0B16-4ADC-AC47-651DB63331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562100"/>
            <a:ext cx="3971925" cy="395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xmlns="" id="{CAE5456B-6142-445A-AFB1-AE622BEA15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4025" y="404813"/>
            <a:ext cx="8229600" cy="993775"/>
          </a:xfrm>
        </p:spPr>
        <p:txBody>
          <a:bodyPr/>
          <a:lstStyle/>
          <a:p>
            <a:r>
              <a:rPr lang="en" altLang="en-US" sz="2800" dirty="0"/>
              <a:t>AUTOIMMUNE </a:t>
            </a:r>
            <a:r>
              <a:rPr lang="sr-Latn-RS" altLang="en-US" sz="2800" dirty="0"/>
              <a:t>HEMOLYTIC</a:t>
            </a:r>
            <a:r>
              <a:rPr lang="en" altLang="en-US" sz="2800" dirty="0" smtClean="0"/>
              <a:t> </a:t>
            </a:r>
            <a:r>
              <a:rPr lang="en" altLang="en-US" sz="2800" dirty="0"/>
              <a:t>ANEMIA </a:t>
            </a:r>
            <a:r>
              <a:rPr lang="en" altLang="en-US" sz="2800" dirty="0" smtClean="0"/>
              <a:t>(AIHA</a:t>
            </a:r>
            <a:r>
              <a:rPr lang="en" altLang="en-US" sz="2800" dirty="0"/>
              <a:t>)</a:t>
            </a:r>
            <a:r>
              <a:rPr lang="en-US" altLang="en-US" sz="2800" b="1" dirty="0"/>
              <a:t/>
            </a:r>
            <a:br>
              <a:rPr lang="en-US" altLang="en-US" sz="2800" b="1" dirty="0"/>
            </a:br>
            <a:endParaRPr lang="en-US" altLang="en-US" sz="2800" dirty="0"/>
          </a:p>
        </p:txBody>
      </p:sp>
      <p:sp>
        <p:nvSpPr>
          <p:cNvPr id="75779" name="Content Placeholder 2">
            <a:extLst>
              <a:ext uri="{FF2B5EF4-FFF2-40B4-BE49-F238E27FC236}">
                <a16:creationId xmlns:a16="http://schemas.microsoft.com/office/drawing/2014/main" xmlns="" id="{AA118843-6561-4DA1-89EE-B274D33DD22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4025" y="1052513"/>
            <a:ext cx="8578850" cy="56165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" altLang="en-US" sz="2000" i="1" dirty="0"/>
              <a:t>Based on the serological characteristics of the involved autoimmune process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A - warm autoantibodies: active at body temperature - 37 oC</a:t>
            </a:r>
            <a:endParaRPr lang="ru-RU" altLang="en-US" sz="2000" i="1" dirty="0"/>
          </a:p>
          <a:p>
            <a:pPr marL="0" indent="0">
              <a:buFontTx/>
              <a:buNone/>
            </a:pPr>
            <a:r>
              <a:rPr lang="en" altLang="en-US" sz="2000" i="1" dirty="0"/>
              <a:t>B – cold autoantibodies: active at a temperature below 37 oC</a:t>
            </a:r>
            <a:endParaRPr lang="ru-RU" altLang="en-US" sz="2000" i="1" dirty="0"/>
          </a:p>
          <a:p>
            <a:pPr marL="0" indent="0">
              <a:buFontTx/>
              <a:buNone/>
            </a:pPr>
            <a:r>
              <a:rPr lang="en" altLang="en-US" sz="2000" i="1" dirty="0"/>
              <a:t>C – mixed cold and warm autoantibodies</a:t>
            </a:r>
          </a:p>
          <a:p>
            <a:pPr marL="0" indent="0">
              <a:buFontTx/>
              <a:buNone/>
            </a:pPr>
            <a:endParaRPr lang="ru-RU" altLang="en-US" sz="2000" i="1" dirty="0"/>
          </a:p>
          <a:p>
            <a:pPr marL="0" indent="0">
              <a:buFontTx/>
              <a:buNone/>
            </a:pPr>
            <a:r>
              <a:rPr lang="en" altLang="en-US" sz="2000" i="1" dirty="0"/>
              <a:t>Based on the presence or absence of another disorder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A – primary or idiopathic AIHA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B – secondary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1- associated with lymphoproliferative disease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2- associated with rheumatic disease SLE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3- with some infections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4- associated with other neoplasms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5- chronic inflammatory disease</a:t>
            </a:r>
          </a:p>
          <a:p>
            <a:pPr marL="0" indent="0">
              <a:buFontTx/>
              <a:buNone/>
            </a:pPr>
            <a:r>
              <a:rPr lang="en" altLang="en-US" sz="2000" i="1" dirty="0"/>
              <a:t>6- taking medicines</a:t>
            </a:r>
          </a:p>
        </p:txBody>
      </p:sp>
    </p:spTree>
  </p:cSld>
  <p:clrMapOvr>
    <a:masterClrMapping/>
  </p:clrMapOvr>
  <p:transition spd="slow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xmlns="" id="{31E17B9F-4F4A-4B4D-AD3E-2943257FE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477250" cy="1143000"/>
          </a:xfrm>
        </p:spPr>
        <p:txBody>
          <a:bodyPr/>
          <a:lstStyle/>
          <a:p>
            <a:r>
              <a:rPr lang="en" altLang="en-US" sz="2800"/>
              <a:t>AIHA WITH WARM ANTIBODIES</a:t>
            </a:r>
            <a:r>
              <a:rPr lang="sr-Cyrl-RS" altLang="en-US" sz="2800"/>
              <a:t/>
            </a:r>
            <a:br>
              <a:rPr lang="sr-Cyrl-RS" altLang="en-US" sz="2800"/>
            </a:br>
            <a:endParaRPr lang="en-US" altLang="en-US" sz="28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D583909-B691-4FBE-A75D-A6C974B97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769938"/>
            <a:ext cx="9001125" cy="59674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pt-BR" sz="2000" dirty="0"/>
          </a:p>
          <a:p>
            <a:pPr>
              <a:defRPr/>
            </a:pPr>
            <a:r>
              <a:rPr lang="en" sz="2000" dirty="0"/>
              <a:t>It occurs as part of an autoimmune disease or as a primary disease.</a:t>
            </a:r>
          </a:p>
          <a:p>
            <a:pPr>
              <a:defRPr/>
            </a:pPr>
            <a:r>
              <a:rPr lang="en" sz="2000" dirty="0"/>
              <a:t>Clinical </a:t>
            </a:r>
            <a:r>
              <a:rPr lang="en" sz="2000" dirty="0" smtClean="0"/>
              <a:t>p</a:t>
            </a:r>
            <a:r>
              <a:rPr lang="sr-Latn-RS" sz="2000" dirty="0" smtClean="0"/>
              <a:t>resentation</a:t>
            </a:r>
            <a:r>
              <a:rPr lang="en" sz="2000" dirty="0" smtClean="0"/>
              <a:t>: </a:t>
            </a:r>
            <a:r>
              <a:rPr lang="en" sz="2000" dirty="0"/>
              <a:t>anemia and icterus that develop gradually, with or without splenomegaly (with possible signs of other diseases)</a:t>
            </a:r>
          </a:p>
          <a:p>
            <a:pPr>
              <a:defRPr/>
            </a:pPr>
            <a:r>
              <a:rPr lang="en" sz="2000" dirty="0"/>
              <a:t>Laboratory: lab. hemolysis parameters+positive Coombs test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Therapy:</a:t>
            </a:r>
          </a:p>
          <a:p>
            <a:pPr>
              <a:defRPr/>
            </a:pPr>
            <a:r>
              <a:rPr lang="en" sz="2000" dirty="0"/>
              <a:t>TE (when indicated, cautiously, with corticosteroids)</a:t>
            </a:r>
          </a:p>
          <a:p>
            <a:pPr>
              <a:defRPr/>
            </a:pPr>
            <a:r>
              <a:rPr lang="en" sz="2000" dirty="0"/>
              <a:t>Corticosteroids: rapid response in a third of patients (Prednisone: 60mg - 100mg per day, oral, methylprednisolone 300mg per day i.v. with dose reduction)</a:t>
            </a:r>
          </a:p>
          <a:p>
            <a:pPr>
              <a:defRPr/>
            </a:pPr>
            <a:r>
              <a:rPr lang="en" sz="2000" dirty="0"/>
              <a:t>Splenectomy</a:t>
            </a:r>
          </a:p>
          <a:p>
            <a:pPr>
              <a:defRPr/>
            </a:pPr>
            <a:r>
              <a:rPr lang="en" sz="2000" dirty="0"/>
              <a:t>Immunosuppressants: Cyclophosphamide, Azathioprine</a:t>
            </a:r>
          </a:p>
          <a:p>
            <a:pPr>
              <a:defRPr/>
            </a:pPr>
            <a:r>
              <a:rPr lang="en" sz="2000" dirty="0"/>
              <a:t>Plasmapheresis: controversial</a:t>
            </a:r>
          </a:p>
          <a:p>
            <a:pPr>
              <a:defRPr/>
            </a:pPr>
            <a:r>
              <a:rPr lang="en" sz="2000" dirty="0"/>
              <a:t>High doses of immunoglobulin 400mg/kg per day for 5 days i.v.</a:t>
            </a:r>
          </a:p>
          <a:p>
            <a:pPr>
              <a:defRPr/>
            </a:pPr>
            <a:r>
              <a:rPr lang="en" sz="2000" dirty="0"/>
              <a:t>Danazol</a:t>
            </a:r>
          </a:p>
          <a:p>
            <a:pPr>
              <a:defRPr/>
            </a:pPr>
            <a:r>
              <a:rPr lang="en" sz="2000" dirty="0"/>
              <a:t>thymectomy in children.</a:t>
            </a:r>
          </a:p>
        </p:txBody>
      </p:sp>
    </p:spTree>
  </p:cSld>
  <p:clrMapOvr>
    <a:masterClrMapping/>
  </p:clrMapOvr>
  <p:transition spd="slow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xmlns="" id="{BB51F69D-84D5-4D4D-A1B6-F20D7BDD51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2888" y="671513"/>
            <a:ext cx="8229600" cy="863600"/>
          </a:xfrm>
        </p:spPr>
        <p:txBody>
          <a:bodyPr/>
          <a:lstStyle/>
          <a:p>
            <a:r>
              <a:rPr lang="en" altLang="en-US" sz="3200" dirty="0"/>
              <a:t>CRYOPATHIC </a:t>
            </a:r>
            <a:r>
              <a:rPr lang="sr-Latn-RS" altLang="en-US" sz="3200" dirty="0"/>
              <a:t>HEMOLYTIC</a:t>
            </a:r>
            <a:r>
              <a:rPr lang="en" altLang="en-US" sz="3200" dirty="0" smtClean="0"/>
              <a:t> </a:t>
            </a:r>
            <a:r>
              <a:rPr lang="en" altLang="en-US" sz="3200" dirty="0"/>
              <a:t>ANEMIA</a:t>
            </a:r>
            <a:r>
              <a:rPr lang="sr-Cyrl-RS" altLang="en-US" sz="3200" dirty="0"/>
              <a:t/>
            </a:r>
            <a:br>
              <a:rPr lang="sr-Cyrl-RS" altLang="en-US" sz="3200" dirty="0"/>
            </a:br>
            <a:endParaRPr lang="en-US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12FF53-10C7-4A0F-99BD-2A8191A9C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963" y="1412875"/>
            <a:ext cx="8936037" cy="5040313"/>
          </a:xfrm>
        </p:spPr>
        <p:txBody>
          <a:bodyPr/>
          <a:lstStyle/>
          <a:p>
            <a:pPr>
              <a:defRPr/>
            </a:pPr>
            <a:r>
              <a:rPr lang="en" sz="2000" dirty="0"/>
              <a:t>It is caused by autoantibodies </a:t>
            </a:r>
            <a:r>
              <a:rPr lang="en" sz="2000" dirty="0" smtClean="0"/>
              <a:t>(IgM </a:t>
            </a:r>
            <a:r>
              <a:rPr lang="en" sz="2000" dirty="0"/>
              <a:t>class) that bind to Er at a temperature below </a:t>
            </a:r>
            <a:r>
              <a:rPr lang="en" sz="2000" dirty="0" smtClean="0"/>
              <a:t>37</a:t>
            </a:r>
            <a:r>
              <a:rPr lang="sr-Latn-RS" sz="2000" dirty="0" smtClean="0"/>
              <a:t> </a:t>
            </a:r>
            <a:r>
              <a:rPr lang="en" sz="2000" dirty="0" smtClean="0"/>
              <a:t>0C </a:t>
            </a:r>
            <a:r>
              <a:rPr lang="en" sz="2000" dirty="0"/>
              <a:t>, most often at </a:t>
            </a:r>
            <a:r>
              <a:rPr lang="en" sz="2000" dirty="0" smtClean="0"/>
              <a:t>31</a:t>
            </a:r>
            <a:r>
              <a:rPr lang="sr-Latn-RS" sz="2000" dirty="0" smtClean="0"/>
              <a:t> </a:t>
            </a:r>
            <a:r>
              <a:rPr lang="en" sz="2000" dirty="0" smtClean="0"/>
              <a:t>0C</a:t>
            </a:r>
            <a:r>
              <a:rPr lang="en" sz="2000" dirty="0"/>
              <a:t>.</a:t>
            </a:r>
          </a:p>
          <a:p>
            <a:pPr>
              <a:defRPr/>
            </a:pPr>
            <a:r>
              <a:rPr lang="en" sz="2000" dirty="0"/>
              <a:t>Primary and secondary form (primary after </a:t>
            </a:r>
            <a:r>
              <a:rPr lang="en" sz="2000" dirty="0" smtClean="0"/>
              <a:t>50</a:t>
            </a:r>
            <a:r>
              <a:rPr lang="sr-Latn-RS" sz="2000" dirty="0" smtClean="0"/>
              <a:t>y.</a:t>
            </a:r>
            <a:r>
              <a:rPr lang="en" sz="2000" dirty="0" smtClean="0"/>
              <a:t> </a:t>
            </a:r>
            <a:r>
              <a:rPr lang="en" sz="2000" dirty="0"/>
              <a:t>age)</a:t>
            </a:r>
          </a:p>
          <a:p>
            <a:pPr>
              <a:defRPr/>
            </a:pPr>
            <a:r>
              <a:rPr lang="en" sz="2000" dirty="0"/>
              <a:t>Some patients develop lymphoproliferative disease of the macroglobulinemia type</a:t>
            </a:r>
          </a:p>
          <a:p>
            <a:pPr>
              <a:defRPr/>
            </a:pPr>
            <a:r>
              <a:rPr lang="en" sz="2000" dirty="0"/>
              <a:t>Clinical </a:t>
            </a:r>
            <a:r>
              <a:rPr lang="en" sz="2000" dirty="0" smtClean="0"/>
              <a:t>p</a:t>
            </a:r>
            <a:r>
              <a:rPr lang="sr-Latn-RS" sz="2000" dirty="0" smtClean="0"/>
              <a:t>resentation</a:t>
            </a:r>
            <a:r>
              <a:rPr lang="en" sz="2000" dirty="0" smtClean="0"/>
              <a:t>: </a:t>
            </a:r>
            <a:r>
              <a:rPr lang="en" sz="2000" dirty="0"/>
              <a:t>autoimmune hemolytic anemia + splenomegaly, acrocyanosis, leg ulcers (primary form)</a:t>
            </a:r>
          </a:p>
          <a:p>
            <a:pPr>
              <a:defRPr/>
            </a:pPr>
            <a:r>
              <a:rPr lang="en" sz="2000" dirty="0"/>
              <a:t>Laboratory findings: moderate anemia, smear-autoagglutination, polychromasia, spherocytosis, cold autoantibodies IgM 1:100,000</a:t>
            </a:r>
          </a:p>
          <a:p>
            <a:pPr>
              <a:defRPr/>
            </a:pPr>
            <a:r>
              <a:rPr lang="en" sz="2000" dirty="0"/>
              <a:t>Therapy: warming the patient, chlorambucil or cyclophosphamide</a:t>
            </a:r>
          </a:p>
          <a:p>
            <a:pPr>
              <a:defRPr/>
            </a:pPr>
            <a:r>
              <a:rPr lang="en" sz="2000" dirty="0"/>
              <a:t>Splenectomy, Corticosteroids </a:t>
            </a:r>
            <a:r>
              <a:rPr lang="sr-Latn-RS" sz="2000" dirty="0" smtClean="0"/>
              <a:t>(</a:t>
            </a:r>
            <a:r>
              <a:rPr lang="en-US" sz="2000" dirty="0" smtClean="0"/>
              <a:t>not effective</a:t>
            </a:r>
            <a:r>
              <a:rPr lang="sr-Latn-RS" sz="2000" dirty="0" smtClean="0"/>
              <a:t>)</a:t>
            </a:r>
            <a:r>
              <a:rPr lang="en" sz="2000" dirty="0" smtClean="0"/>
              <a:t>, </a:t>
            </a:r>
            <a:r>
              <a:rPr lang="en" sz="2000" dirty="0"/>
              <a:t>Plasmapheresis - a transitory solution.</a:t>
            </a:r>
          </a:p>
          <a:p>
            <a:pPr>
              <a:defRPr/>
            </a:pPr>
            <a:r>
              <a:rPr lang="en" sz="2000" dirty="0"/>
              <a:t>Variety: Paroxysmal cold hemoglobinuria.</a:t>
            </a:r>
          </a:p>
          <a:p>
            <a:pPr marL="0" indent="0">
              <a:buFontTx/>
              <a:buNone/>
              <a:defRPr/>
            </a:pPr>
            <a:endParaRPr lang="en-US" sz="2000" b="1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>
            <a:extLst>
              <a:ext uri="{FF2B5EF4-FFF2-40B4-BE49-F238E27FC236}">
                <a16:creationId xmlns:a16="http://schemas.microsoft.com/office/drawing/2014/main" xmlns="" id="{6194629F-CFB3-4111-8E35-3ABF704A56A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1955800"/>
            <a:ext cx="0" cy="227013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9" name="Line 3">
            <a:extLst>
              <a:ext uri="{FF2B5EF4-FFF2-40B4-BE49-F238E27FC236}">
                <a16:creationId xmlns:a16="http://schemas.microsoft.com/office/drawing/2014/main" xmlns="" id="{516C25CD-4B6B-49A7-AB36-475B3C0D43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73188" y="1597025"/>
            <a:ext cx="2232025" cy="358775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0" name="Line 4">
            <a:extLst>
              <a:ext uri="{FF2B5EF4-FFF2-40B4-BE49-F238E27FC236}">
                <a16:creationId xmlns:a16="http://schemas.microsoft.com/office/drawing/2014/main" xmlns="" id="{2A2D4634-B2A4-477C-B4EC-D06930277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7713" y="1530350"/>
            <a:ext cx="2230437" cy="430213"/>
          </a:xfrm>
          <a:prstGeom prst="line">
            <a:avLst/>
          </a:prstGeom>
          <a:noFill/>
          <a:ln w="76200">
            <a:solidFill>
              <a:srgbClr val="9933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1" name="Oval 5">
            <a:extLst>
              <a:ext uri="{FF2B5EF4-FFF2-40B4-BE49-F238E27FC236}">
                <a16:creationId xmlns:a16="http://schemas.microsoft.com/office/drawing/2014/main" xmlns="" id="{AD13FE79-220A-4394-AAE9-3A03F91A0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1127125"/>
            <a:ext cx="2016125" cy="7207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0000"/>
              </a:solidFill>
            </a:endParaRPr>
          </a:p>
        </p:txBody>
      </p:sp>
      <p:sp>
        <p:nvSpPr>
          <p:cNvPr id="39945" name="Rectangle 9">
            <a:extLst>
              <a:ext uri="{FF2B5EF4-FFF2-40B4-BE49-F238E27FC236}">
                <a16:creationId xmlns:a16="http://schemas.microsoft.com/office/drawing/2014/main" xmlns="" id="{CC9F7911-C9C2-48D7-B915-F3ADE52372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-31750" y="2068513"/>
            <a:ext cx="2808288" cy="863600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" sz="2000" b="1" dirty="0">
                <a:latin typeface="+mj-lt"/>
              </a:rPr>
              <a:t>INCREASED </a:t>
            </a:r>
            <a:r>
              <a:rPr lang="en" sz="2000" b="1" dirty="0">
                <a:latin typeface="+mj-lt"/>
                <a:sym typeface="Symbol" pitchFamily="18" charset="2"/>
              </a:rPr>
              <a:t>99</a:t>
            </a:r>
            <a:endParaRPr lang="hr-HR" sz="2000" dirty="0">
              <a:latin typeface="+mj-lt"/>
            </a:endParaRPr>
          </a:p>
          <a:p>
            <a:pPr algn="ctr">
              <a:lnSpc>
                <a:spcPct val="80000"/>
              </a:lnSpc>
              <a:buFontTx/>
              <a:buNone/>
              <a:defRPr/>
            </a:pPr>
            <a:r>
              <a:rPr lang="en" sz="2000" dirty="0">
                <a:latin typeface="+mj-lt"/>
              </a:rPr>
              <a:t>Macrocytic</a:t>
            </a:r>
          </a:p>
        </p:txBody>
      </p:sp>
      <p:sp>
        <p:nvSpPr>
          <p:cNvPr id="39946" name="Rectangle 10">
            <a:extLst>
              <a:ext uri="{FF2B5EF4-FFF2-40B4-BE49-F238E27FC236}">
                <a16:creationId xmlns:a16="http://schemas.microsoft.com/office/drawing/2014/main" xmlns="" id="{18327119-71D5-4BDF-BAFC-82CE86BAC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7138" y="2085975"/>
            <a:ext cx="29559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" sz="2000" dirty="0">
                <a:latin typeface="+mj-lt"/>
              </a:rPr>
              <a:t>REDUCED </a:t>
            </a:r>
            <a:r>
              <a:rPr lang="en" sz="2000" dirty="0">
                <a:latin typeface="+mj-lt"/>
                <a:cs typeface="Times New Roman" pitchFamily="18" charset="0"/>
                <a:sym typeface="Symbol" pitchFamily="18" charset="2"/>
              </a:rPr>
              <a:t>&lt; </a:t>
            </a:r>
            <a:r>
              <a:rPr lang="en" sz="2000" dirty="0">
                <a:latin typeface="+mj-lt"/>
                <a:sym typeface="Symbol" pitchFamily="18" charset="2"/>
              </a:rPr>
              <a:t>80</a:t>
            </a:r>
            <a:endParaRPr lang="hr-HR" sz="2000" dirty="0">
              <a:latin typeface="+mj-lt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2000" dirty="0">
                <a:latin typeface="+mj-lt"/>
              </a:rPr>
              <a:t>Microcytic</a:t>
            </a:r>
          </a:p>
        </p:txBody>
      </p:sp>
      <p:sp>
        <p:nvSpPr>
          <p:cNvPr id="39947" name="Rectangle 11">
            <a:extLst>
              <a:ext uri="{FF2B5EF4-FFF2-40B4-BE49-F238E27FC236}">
                <a16:creationId xmlns:a16="http://schemas.microsoft.com/office/drawing/2014/main" xmlns="" id="{323120D8-E63A-49D2-8C80-EA9D7DABE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788" y="2133600"/>
            <a:ext cx="3095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" sz="2000" dirty="0">
                <a:latin typeface="+mj-lt"/>
              </a:rPr>
              <a:t>NORMAL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" sz="2000" dirty="0">
                <a:latin typeface="+mj-lt"/>
              </a:rPr>
              <a:t>Normocytic</a:t>
            </a:r>
          </a:p>
        </p:txBody>
      </p:sp>
      <p:sp>
        <p:nvSpPr>
          <p:cNvPr id="7181" name="Text Box 14">
            <a:extLst>
              <a:ext uri="{FF2B5EF4-FFF2-40B4-BE49-F238E27FC236}">
                <a16:creationId xmlns:a16="http://schemas.microsoft.com/office/drawing/2014/main" xmlns="" id="{EE914774-E247-4409-AF57-07AEF1816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613" y="2824238"/>
            <a:ext cx="2808288" cy="4074962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sz="2000" dirty="0">
                <a:latin typeface="Tahoma" pitchFamily="34" charset="0"/>
                <a:sym typeface="Symbol" pitchFamily="18" charset="2"/>
              </a:rPr>
              <a:t> </a:t>
            </a:r>
            <a:r>
              <a:rPr lang="en-US" dirty="0">
                <a:latin typeface="+mj-lt"/>
                <a:sym typeface="Symbol" pitchFamily="18" charset="2"/>
              </a:rPr>
              <a:t>B12 </a:t>
            </a:r>
            <a:r>
              <a:rPr lang="en-US" dirty="0" smtClean="0">
                <a:latin typeface="+mj-lt"/>
                <a:sym typeface="Symbol" pitchFamily="18" charset="2"/>
              </a:rPr>
              <a:t>deficiency</a:t>
            </a:r>
            <a:r>
              <a:rPr lang="sr-Latn-RS" dirty="0" smtClean="0">
                <a:latin typeface="+mj-lt"/>
                <a:sym typeface="Symbol" pitchFamily="18" charset="2"/>
              </a:rPr>
              <a:t> </a:t>
            </a:r>
            <a:r>
              <a:rPr lang="en-US" dirty="0" smtClean="0">
                <a:latin typeface="+mj-lt"/>
                <a:sym typeface="Symbol" pitchFamily="18" charset="2"/>
              </a:rPr>
              <a:t>and/or </a:t>
            </a:r>
            <a:r>
              <a:rPr lang="en-US" dirty="0">
                <a:latin typeface="+mj-lt"/>
                <a:sym typeface="Symbol" pitchFamily="18" charset="2"/>
              </a:rPr>
              <a:t>folate</a:t>
            </a: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Alcohol/ drugs</a:t>
            </a: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Liver diseases</a:t>
            </a: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Hemolytic anemia</a:t>
            </a: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Hypothyroidism</a:t>
            </a:r>
          </a:p>
          <a:p>
            <a:pPr eaLnBrk="1" hangingPunct="1">
              <a:lnSpc>
                <a:spcPct val="16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 MDS</a:t>
            </a:r>
            <a:endParaRPr lang="en-US" sz="900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7182" name="Text Box 15">
            <a:extLst>
              <a:ext uri="{FF2B5EF4-FFF2-40B4-BE49-F238E27FC236}">
                <a16:creationId xmlns:a16="http://schemas.microsoft.com/office/drawing/2014/main" xmlns="" id="{E341D28E-9142-4197-AC81-F87DB66E2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4850" y="2949575"/>
            <a:ext cx="2808288" cy="3262945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7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>
                <a:latin typeface="Tahoma" pitchFamily="34" charset="0"/>
                <a:sym typeface="Symbol" pitchFamily="18" charset="2"/>
              </a:rPr>
              <a:t> </a:t>
            </a:r>
            <a:r>
              <a:rPr lang="en-US" dirty="0">
                <a:latin typeface="+mj-lt"/>
                <a:sym typeface="Symbol" pitchFamily="18" charset="2"/>
              </a:rPr>
              <a:t>Chronic infectious diseases/malignancies</a:t>
            </a:r>
          </a:p>
          <a:p>
            <a:pPr eaLnBrk="1" hangingPunct="1">
              <a:lnSpc>
                <a:spcPct val="17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Diseases of metabolism</a:t>
            </a:r>
          </a:p>
          <a:p>
            <a:pPr eaLnBrk="1" hangingPunct="1">
              <a:lnSpc>
                <a:spcPct val="17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Acute bleeding</a:t>
            </a:r>
          </a:p>
          <a:p>
            <a:pPr eaLnBrk="1" hangingPunct="1">
              <a:lnSpc>
                <a:spcPct val="17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-US" dirty="0">
                <a:latin typeface="+mj-lt"/>
                <a:sym typeface="Symbol" pitchFamily="18" charset="2"/>
              </a:rPr>
              <a:t>  Hematological diseases</a:t>
            </a:r>
            <a:endParaRPr lang="sr-Latn-CS" dirty="0">
              <a:latin typeface="Tahoma" pitchFamily="34" charset="0"/>
              <a:sym typeface="Symbol" pitchFamily="18" charset="2"/>
            </a:endParaRPr>
          </a:p>
          <a:p>
            <a:pPr eaLnBrk="1" hangingPunct="1">
              <a:lnSpc>
                <a:spcPct val="170000"/>
              </a:lnSpc>
              <a:buClr>
                <a:srgbClr val="0066FF"/>
              </a:buClr>
              <a:buSzPct val="80000"/>
              <a:defRPr/>
            </a:pPr>
            <a:endParaRPr lang="en-US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7183" name="Text Box 16">
            <a:extLst>
              <a:ext uri="{FF2B5EF4-FFF2-40B4-BE49-F238E27FC236}">
                <a16:creationId xmlns:a16="http://schemas.microsoft.com/office/drawing/2014/main" xmlns="" id="{2776E177-ACE3-441E-993A-A26095C01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0163" y="2922588"/>
            <a:ext cx="2808287" cy="3600986"/>
          </a:xfrm>
          <a:prstGeom prst="rect">
            <a:avLst/>
          </a:prstGeom>
          <a:noFill/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>
                <a:latin typeface="Tahoma" pitchFamily="34" charset="0"/>
                <a:sym typeface="Symbol" pitchFamily="18" charset="2"/>
              </a:rPr>
              <a:t> </a:t>
            </a:r>
            <a:r>
              <a:rPr lang="sr-Latn-RS" altLang="en-US" dirty="0"/>
              <a:t>I</a:t>
            </a:r>
            <a:r>
              <a:rPr lang="en-US" altLang="en-US" dirty="0" err="1"/>
              <a:t>ron</a:t>
            </a:r>
            <a:r>
              <a:rPr lang="en-US" altLang="en-US" dirty="0"/>
              <a:t> deficiency anemia </a:t>
            </a:r>
            <a:endParaRPr lang="sr-Latn-RS" altLang="en-US" dirty="0" smtClean="0"/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 smtClean="0">
                <a:latin typeface="+mj-lt"/>
                <a:sym typeface="Symbol" pitchFamily="18" charset="2"/>
              </a:rPr>
              <a:t>Chronic </a:t>
            </a:r>
            <a:r>
              <a:rPr lang="en" dirty="0">
                <a:latin typeface="+mj-lt"/>
                <a:sym typeface="Symbol" pitchFamily="18" charset="2"/>
              </a:rPr>
              <a:t>diseases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>
                <a:latin typeface="+mj-lt"/>
                <a:sym typeface="Symbol" pitchFamily="18" charset="2"/>
              </a:rPr>
              <a:t>Infections/malignancies</a:t>
            </a:r>
          </a:p>
          <a:p>
            <a:pPr eaLnBrk="1" hangingPunct="1"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>
                <a:latin typeface="+mj-lt"/>
                <a:sym typeface="Symbol" pitchFamily="18" charset="2"/>
              </a:rPr>
              <a:t>Thalassemia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en" dirty="0">
                <a:latin typeface="+mj-lt"/>
                <a:sym typeface="Symbol" pitchFamily="18" charset="2"/>
              </a:rPr>
              <a:t>(heterozygotes)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>
                <a:srgbClr val="0066FF"/>
              </a:buClr>
              <a:buSzPct val="80000"/>
              <a:buFontTx/>
              <a:buChar char="•"/>
              <a:defRPr/>
            </a:pPr>
            <a:r>
              <a:rPr lang="en" dirty="0">
                <a:latin typeface="+mj-lt"/>
                <a:sym typeface="Symbol" pitchFamily="18" charset="2"/>
              </a:rPr>
              <a:t>Sideroblastic</a:t>
            </a: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r>
              <a:rPr lang="en" dirty="0">
                <a:latin typeface="+mj-lt"/>
                <a:sym typeface="Symbol" pitchFamily="18" charset="2"/>
              </a:rPr>
              <a:t>anemia</a:t>
            </a: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Cyrl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Cyrl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Latn-CS" sz="1600" dirty="0"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sr-Latn-CS" dirty="0">
              <a:latin typeface="Tahoma" pitchFamily="34" charset="0"/>
              <a:sym typeface="Symbol" pitchFamily="18" charset="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Clr>
                <a:srgbClr val="0066FF"/>
              </a:buClr>
              <a:buSzPct val="80000"/>
              <a:defRPr/>
            </a:pPr>
            <a:endParaRPr lang="en-US" dirty="0">
              <a:latin typeface="Tahoma" pitchFamily="34" charset="0"/>
              <a:sym typeface="Symbol" pitchFamily="18" charset="2"/>
            </a:endParaRPr>
          </a:p>
        </p:txBody>
      </p:sp>
      <p:sp>
        <p:nvSpPr>
          <p:cNvPr id="9228" name="Text Box 17">
            <a:extLst>
              <a:ext uri="{FF2B5EF4-FFF2-40B4-BE49-F238E27FC236}">
                <a16:creationId xmlns:a16="http://schemas.microsoft.com/office/drawing/2014/main" xmlns="" id="{5ADAA198-B61E-4DDD-92BE-DC43858E3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3213" y="1141413"/>
            <a:ext cx="12049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" altLang="en-US" sz="3600">
                <a:cs typeface="Arial" panose="020B0604020202020204" pitchFamily="34" charset="0"/>
              </a:rPr>
              <a:t>MCV</a:t>
            </a:r>
            <a:endParaRPr lang="en-US" altLang="en-US" sz="3600">
              <a:cs typeface="Arial" panose="020B0604020202020204" pitchFamily="34" charset="0"/>
            </a:endParaRPr>
          </a:p>
        </p:txBody>
      </p:sp>
      <p:sp>
        <p:nvSpPr>
          <p:cNvPr id="9229" name="TextBox 17">
            <a:extLst>
              <a:ext uri="{FF2B5EF4-FFF2-40B4-BE49-F238E27FC236}">
                <a16:creationId xmlns:a16="http://schemas.microsoft.com/office/drawing/2014/main" xmlns="" id="{57F9C605-0BD9-44C3-9BBB-62E5175B4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57188"/>
            <a:ext cx="712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" altLang="en-US" dirty="0"/>
              <a:t>MORPHOLOGICAL CLASSIFICATION</a:t>
            </a:r>
            <a:endParaRPr lang="en-US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>
            <a:extLst>
              <a:ext uri="{FF2B5EF4-FFF2-40B4-BE49-F238E27FC236}">
                <a16:creationId xmlns:a16="http://schemas.microsoft.com/office/drawing/2014/main" xmlns="" id="{F71A61AC-2127-4B0D-A5CE-044CCBA55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442" y="332656"/>
            <a:ext cx="9169400" cy="1143000"/>
          </a:xfrm>
        </p:spPr>
        <p:txBody>
          <a:bodyPr/>
          <a:lstStyle/>
          <a:p>
            <a:r>
              <a:rPr lang="sr-Latn-RS" altLang="en-US" sz="2800" dirty="0"/>
              <a:t>HEMOLYTIC</a:t>
            </a:r>
            <a:r>
              <a:rPr lang="en" altLang="en-US" sz="2800" dirty="0" smtClean="0"/>
              <a:t> </a:t>
            </a:r>
            <a:r>
              <a:rPr lang="en" altLang="en-US" sz="2800" dirty="0"/>
              <a:t>ANEMIA CAUSED BY DRUGS</a:t>
            </a:r>
            <a:r>
              <a:rPr lang="en-US" altLang="en-US" b="1" dirty="0"/>
              <a:t/>
            </a:r>
            <a:br>
              <a:rPr lang="en-US" altLang="en-US" b="1" dirty="0"/>
            </a:br>
            <a:endParaRPr lang="en-US" altLang="en-US" dirty="0"/>
          </a:p>
        </p:txBody>
      </p:sp>
      <p:sp>
        <p:nvSpPr>
          <p:cNvPr id="78851" name="Content Placeholder 2">
            <a:extLst>
              <a:ext uri="{FF2B5EF4-FFF2-40B4-BE49-F238E27FC236}">
                <a16:creationId xmlns:a16="http://schemas.microsoft.com/office/drawing/2014/main" xmlns="" id="{505810AE-1402-494E-8416-A85565A0A9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9713" y="1889125"/>
            <a:ext cx="3455987" cy="4525963"/>
          </a:xfrm>
        </p:spPr>
        <p:txBody>
          <a:bodyPr/>
          <a:lstStyle/>
          <a:p>
            <a:r>
              <a:rPr lang="en" altLang="en-US" sz="2000" dirty="0"/>
              <a:t>It can occur after just one dose of the </a:t>
            </a:r>
            <a:r>
              <a:rPr lang="en" altLang="en-US" sz="2000" dirty="0" smtClean="0"/>
              <a:t>drug</a:t>
            </a:r>
            <a:endParaRPr lang="sr-Cyrl-RS" altLang="en-US" sz="2000" dirty="0" smtClean="0"/>
          </a:p>
          <a:p>
            <a:r>
              <a:rPr lang="en" altLang="en-US" sz="2000" dirty="0" smtClean="0"/>
              <a:t>detailed </a:t>
            </a:r>
            <a:r>
              <a:rPr lang="en" altLang="en-US" sz="2000" dirty="0"/>
              <a:t>and careful anamnesis is required</a:t>
            </a:r>
          </a:p>
          <a:p>
            <a:r>
              <a:rPr lang="en" altLang="en-US" sz="2000" dirty="0"/>
              <a:t>Therapy: discontinue the drug</a:t>
            </a:r>
          </a:p>
          <a:p>
            <a:r>
              <a:rPr lang="en" altLang="en-US" sz="2000" dirty="0"/>
              <a:t>Blood transfusions </a:t>
            </a:r>
            <a:r>
              <a:rPr lang="sr-Cyrl-RS" altLang="en-US" sz="2000" dirty="0" smtClean="0"/>
              <a:t>(</a:t>
            </a:r>
            <a:r>
              <a:rPr lang="en-US" sz="2000" dirty="0" smtClean="0"/>
              <a:t>cautiously</a:t>
            </a:r>
            <a:r>
              <a:rPr lang="sr-Cyrl-RS" sz="2000" dirty="0" smtClean="0"/>
              <a:t>)</a:t>
            </a:r>
            <a:endParaRPr lang="en-US" altLang="en-US" sz="2000" dirty="0"/>
          </a:p>
        </p:txBody>
      </p:sp>
      <p:pic>
        <p:nvPicPr>
          <p:cNvPr id="78852" name="Picture 3">
            <a:extLst>
              <a:ext uri="{FF2B5EF4-FFF2-40B4-BE49-F238E27FC236}">
                <a16:creationId xmlns:a16="http://schemas.microsoft.com/office/drawing/2014/main" xmlns="" id="{86F935D4-5F76-43DA-8ADF-C47DEC99A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1171575"/>
            <a:ext cx="4752975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xmlns="" id="{66126988-F73D-4293-986C-DBC7E07C34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9863" y="69850"/>
            <a:ext cx="8229600" cy="1143000"/>
          </a:xfrm>
        </p:spPr>
        <p:txBody>
          <a:bodyPr/>
          <a:lstStyle/>
          <a:p>
            <a:r>
              <a:rPr lang="en" altLang="en-US" sz="3200"/>
              <a:t>HEMOGLOBINOPATHIES</a:t>
            </a:r>
            <a:endParaRPr lang="en-US" altLang="en-US" sz="3200"/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xmlns="" id="{DE915202-F60F-480A-B93B-63C8AAA057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8" y="1844675"/>
            <a:ext cx="4625975" cy="3197225"/>
          </a:xfrm>
        </p:spPr>
        <p:txBody>
          <a:bodyPr/>
          <a:lstStyle/>
          <a:p>
            <a:r>
              <a:rPr lang="en" altLang="en-US" sz="2000"/>
              <a:t>Normal composition of hemoglobin 2-alpha and 2-beta chains</a:t>
            </a:r>
          </a:p>
          <a:p>
            <a:r>
              <a:rPr lang="en" altLang="en-US" sz="2000"/>
              <a:t>Pathological hemoglobins: reduced solubility and stability, breakdown of Er and hemolysis</a:t>
            </a:r>
          </a:p>
          <a:p>
            <a:r>
              <a:rPr lang="en" altLang="en-US" sz="2000"/>
              <a:t>The most famous HAs of this type are thalassemia and sickle cell disease</a:t>
            </a:r>
          </a:p>
          <a:p>
            <a:endParaRPr lang="en-US" altLang="en-US" sz="2000"/>
          </a:p>
        </p:txBody>
      </p:sp>
      <p:pic>
        <p:nvPicPr>
          <p:cNvPr id="79876" name="Picture 3">
            <a:extLst>
              <a:ext uri="{FF2B5EF4-FFF2-40B4-BE49-F238E27FC236}">
                <a16:creationId xmlns:a16="http://schemas.microsoft.com/office/drawing/2014/main" xmlns="" id="{C77768EE-3035-406F-B89C-6F9ADCA9E7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1196975"/>
            <a:ext cx="38544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5">
            <a:extLst>
              <a:ext uri="{FF2B5EF4-FFF2-40B4-BE49-F238E27FC236}">
                <a16:creationId xmlns:a16="http://schemas.microsoft.com/office/drawing/2014/main" xmlns="" id="{6A02FFD6-D2E0-4781-BE98-A7A91799D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63" y="4194175"/>
            <a:ext cx="385445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>
            <a:extLst>
              <a:ext uri="{FF2B5EF4-FFF2-40B4-BE49-F238E27FC236}">
                <a16:creationId xmlns:a16="http://schemas.microsoft.com/office/drawing/2014/main" xmlns="" id="{64ADB01A-672A-4056-A9EF-C5F01D7EBC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50" y="333375"/>
            <a:ext cx="8229600" cy="1143000"/>
          </a:xfrm>
        </p:spPr>
        <p:txBody>
          <a:bodyPr/>
          <a:lstStyle/>
          <a:p>
            <a:r>
              <a:rPr lang="en" altLang="en-US" sz="3200"/>
              <a:t>THALASSEMIA</a:t>
            </a:r>
            <a:r>
              <a:rPr lang="sr-Cyrl-RS" altLang="en-US" sz="3200"/>
              <a:t/>
            </a:r>
            <a:br>
              <a:rPr lang="sr-Cyrl-RS" altLang="en-US" sz="3200"/>
            </a:br>
            <a:endParaRPr lang="en-US" altLang="en-US" sz="3200"/>
          </a:p>
        </p:txBody>
      </p:sp>
      <p:sp>
        <p:nvSpPr>
          <p:cNvPr id="80899" name="Content Placeholder 2">
            <a:extLst>
              <a:ext uri="{FF2B5EF4-FFF2-40B4-BE49-F238E27FC236}">
                <a16:creationId xmlns:a16="http://schemas.microsoft.com/office/drawing/2014/main" xmlns="" id="{6404B547-37BD-4033-BA69-39394E74C5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54150"/>
            <a:ext cx="5400675" cy="4525963"/>
          </a:xfrm>
        </p:spPr>
        <p:txBody>
          <a:bodyPr/>
          <a:lstStyle/>
          <a:p>
            <a:r>
              <a:rPr lang="en" altLang="en-US" sz="2000" dirty="0"/>
              <a:t>They arise due to </a:t>
            </a:r>
            <a:r>
              <a:rPr lang="en" altLang="en-US" sz="2000" dirty="0">
                <a:solidFill>
                  <a:srgbClr val="002060"/>
                </a:solidFill>
              </a:rPr>
              <a:t>a congenital defect in the synthesis of one or more globin chains </a:t>
            </a:r>
            <a:r>
              <a:rPr lang="en" altLang="en-US" sz="2000" dirty="0"/>
              <a:t>.</a:t>
            </a:r>
          </a:p>
          <a:p>
            <a:r>
              <a:rPr lang="en" altLang="en-US" sz="2000" dirty="0"/>
              <a:t>The result of the defect is an imbalance of globin chains, which results in infectious erythropoiesis.</a:t>
            </a:r>
          </a:p>
          <a:p>
            <a:r>
              <a:rPr lang="en" altLang="en-US" sz="2000" dirty="0">
                <a:solidFill>
                  <a:srgbClr val="0070C0"/>
                </a:solidFill>
              </a:rPr>
              <a:t>Defective hemoglobin synthesis </a:t>
            </a:r>
            <a:r>
              <a:rPr lang="en" altLang="en-US" sz="2000" dirty="0"/>
              <a:t>leads to hemolysis and anemia of varying degrees</a:t>
            </a:r>
          </a:p>
          <a:p>
            <a:r>
              <a:rPr lang="en" altLang="en-US" sz="2000" dirty="0"/>
              <a:t>Forms:</a:t>
            </a:r>
          </a:p>
          <a:p>
            <a:r>
              <a:rPr lang="en" altLang="en-US" sz="2000" dirty="0">
                <a:solidFill>
                  <a:srgbClr val="7030A0"/>
                </a:solidFill>
              </a:rPr>
              <a:t>Beta thalassemia</a:t>
            </a:r>
          </a:p>
          <a:p>
            <a:r>
              <a:rPr lang="en" altLang="en-US" sz="2000" dirty="0">
                <a:solidFill>
                  <a:srgbClr val="7030A0"/>
                </a:solidFill>
              </a:rPr>
              <a:t>Delta beta thalassemia</a:t>
            </a:r>
          </a:p>
          <a:p>
            <a:r>
              <a:rPr lang="en" altLang="en-US" sz="2000" dirty="0">
                <a:solidFill>
                  <a:srgbClr val="7030A0"/>
                </a:solidFill>
              </a:rPr>
              <a:t>Hereditary presence of fetal hemoglobin</a:t>
            </a:r>
          </a:p>
          <a:p>
            <a:r>
              <a:rPr lang="en" altLang="en-US" sz="2000" dirty="0">
                <a:solidFill>
                  <a:srgbClr val="7030A0"/>
                </a:solidFill>
              </a:rPr>
              <a:t>Alpha thalassemia</a:t>
            </a:r>
          </a:p>
        </p:txBody>
      </p:sp>
      <p:pic>
        <p:nvPicPr>
          <p:cNvPr id="80900" name="Picture 1">
            <a:extLst>
              <a:ext uri="{FF2B5EF4-FFF2-40B4-BE49-F238E27FC236}">
                <a16:creationId xmlns:a16="http://schemas.microsoft.com/office/drawing/2014/main" xmlns="" id="{FBE16AD0-CD8D-4F14-87A3-593899CF54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587500"/>
            <a:ext cx="3652548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>
            <a:extLst>
              <a:ext uri="{FF2B5EF4-FFF2-40B4-BE49-F238E27FC236}">
                <a16:creationId xmlns:a16="http://schemas.microsoft.com/office/drawing/2014/main" xmlns="" id="{FB332562-B36E-4794-86FC-74166139E9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376238"/>
            <a:ext cx="8229600" cy="1143000"/>
          </a:xfrm>
        </p:spPr>
        <p:txBody>
          <a:bodyPr/>
          <a:lstStyle/>
          <a:p>
            <a:r>
              <a:rPr lang="en" altLang="en-US" sz="3200"/>
              <a:t>Beta THALASSEMIA</a:t>
            </a:r>
            <a:endParaRPr lang="en-US" altLang="en-US" sz="3200"/>
          </a:p>
        </p:txBody>
      </p:sp>
      <p:pic>
        <p:nvPicPr>
          <p:cNvPr id="81923" name="Content Placeholder 3">
            <a:extLst>
              <a:ext uri="{FF2B5EF4-FFF2-40B4-BE49-F238E27FC236}">
                <a16:creationId xmlns:a16="http://schemas.microsoft.com/office/drawing/2014/main" xmlns="" id="{E9D80801-A4B2-4320-96EC-8BA96DC86E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1671638"/>
            <a:ext cx="6408738" cy="2881312"/>
          </a:xfrm>
        </p:spPr>
      </p:pic>
      <p:pic>
        <p:nvPicPr>
          <p:cNvPr id="81924" name="Picture 4">
            <a:extLst>
              <a:ext uri="{FF2B5EF4-FFF2-40B4-BE49-F238E27FC236}">
                <a16:creationId xmlns:a16="http://schemas.microsoft.com/office/drawing/2014/main" xmlns="" id="{4373A2B7-35B9-443F-8A90-77BC5101CF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857750"/>
            <a:ext cx="640873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>
            <a:extLst>
              <a:ext uri="{FF2B5EF4-FFF2-40B4-BE49-F238E27FC236}">
                <a16:creationId xmlns:a16="http://schemas.microsoft.com/office/drawing/2014/main" xmlns="" id="{EF6CEA20-27BE-464E-A903-C53C763259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150" y="-171450"/>
            <a:ext cx="8345488" cy="1296988"/>
          </a:xfrm>
        </p:spPr>
        <p:txBody>
          <a:bodyPr/>
          <a:lstStyle/>
          <a:p>
            <a:r>
              <a:rPr lang="en" altLang="en-US" sz="3200"/>
              <a:t>Beta THALASSEMIA</a:t>
            </a:r>
            <a:endParaRPr lang="en-US" alt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81420C1-5AD2-4902-BF45-EC20405AE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692150"/>
            <a:ext cx="8715375" cy="61658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Clinical picture: from the minor form in the heterozygous carrier, through moderately pronounced anemia to severe anemia dependent on blood transfusions in the major form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Major form:</a:t>
            </a:r>
          </a:p>
          <a:p>
            <a:pPr>
              <a:defRPr/>
            </a:pPr>
            <a:r>
              <a:rPr lang="en" sz="2000" dirty="0"/>
              <a:t>Anemia (appears already at birth or in the first year)</a:t>
            </a:r>
          </a:p>
          <a:p>
            <a:pPr>
              <a:defRPr/>
            </a:pPr>
            <a:r>
              <a:rPr lang="en" sz="2000" dirty="0"/>
              <a:t>hepatosplenomegaly,</a:t>
            </a:r>
          </a:p>
          <a:p>
            <a:pPr>
              <a:defRPr/>
            </a:pPr>
            <a:r>
              <a:rPr lang="en" sz="2000" dirty="0"/>
              <a:t>bone tumors caused by an increase in bone marrow mass,</a:t>
            </a:r>
          </a:p>
          <a:p>
            <a:pPr>
              <a:defRPr/>
            </a:pPr>
            <a:r>
              <a:rPr lang="en" sz="2000" dirty="0"/>
              <a:t>hyperpigmentation of the skin due to hemosiderosis,</a:t>
            </a:r>
          </a:p>
          <a:p>
            <a:pPr>
              <a:defRPr/>
            </a:pPr>
            <a:r>
              <a:rPr lang="en" sz="2000" dirty="0"/>
              <a:t>chronic leg ulcers,</a:t>
            </a:r>
          </a:p>
          <a:p>
            <a:pPr>
              <a:defRPr/>
            </a:pPr>
            <a:r>
              <a:rPr lang="en" sz="2000" dirty="0"/>
              <a:t>signs of hypermetabolism (increased t, loss of TM, hyperuricemia)</a:t>
            </a:r>
          </a:p>
          <a:p>
            <a:pPr>
              <a:defRPr/>
            </a:pPr>
            <a:r>
              <a:rPr lang="en" sz="2000" dirty="0"/>
              <a:t>susceptibility to infections,</a:t>
            </a:r>
          </a:p>
          <a:p>
            <a:pPr>
              <a:defRPr/>
            </a:pPr>
            <a:r>
              <a:rPr lang="en" sz="2000" dirty="0"/>
              <a:t>folate deficiency,</a:t>
            </a:r>
          </a:p>
          <a:p>
            <a:pPr>
              <a:defRPr/>
            </a:pPr>
            <a:r>
              <a:rPr lang="en" sz="2000" dirty="0"/>
              <a:t>spontaneous bone fractures, tooth irregularity,</a:t>
            </a:r>
          </a:p>
          <a:p>
            <a:pPr>
              <a:defRPr/>
            </a:pPr>
            <a:r>
              <a:rPr lang="en" sz="2000" dirty="0"/>
              <a:t>growth retardation occurs due to hyperferemia,</a:t>
            </a:r>
          </a:p>
          <a:p>
            <a:pPr>
              <a:defRPr/>
            </a:pPr>
            <a:r>
              <a:rPr lang="en" sz="2000" dirty="0"/>
              <a:t>endocrine disorders (diabetes, adrenal insufficiency),</a:t>
            </a:r>
          </a:p>
          <a:p>
            <a:pPr>
              <a:defRPr/>
            </a:pPr>
            <a:r>
              <a:rPr lang="en" sz="2000" dirty="0"/>
              <a:t>heart </a:t>
            </a:r>
            <a:r>
              <a:rPr lang="en" sz="2000" dirty="0" smtClean="0"/>
              <a:t>failure </a:t>
            </a:r>
            <a:r>
              <a:rPr lang="en" sz="2000" dirty="0"/>
              <a:t>(cardiac siderosis)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- fatal outcome before 30 years of age.</a:t>
            </a:r>
          </a:p>
        </p:txBody>
      </p:sp>
    </p:spTree>
  </p:cSld>
  <p:clrMapOvr>
    <a:masterClrMapping/>
  </p:clrMapOvr>
  <p:transition spd="slow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>
            <a:extLst>
              <a:ext uri="{FF2B5EF4-FFF2-40B4-BE49-F238E27FC236}">
                <a16:creationId xmlns:a16="http://schemas.microsoft.com/office/drawing/2014/main" xmlns="" id="{E01CD91B-45DE-405D-A218-6F935A1B41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50" y="-171450"/>
            <a:ext cx="8229600" cy="1143000"/>
          </a:xfrm>
        </p:spPr>
        <p:txBody>
          <a:bodyPr/>
          <a:lstStyle/>
          <a:p>
            <a:r>
              <a:rPr lang="en" altLang="en-US" sz="3200"/>
              <a:t>Beta THALASSEMIA</a:t>
            </a:r>
            <a:endParaRPr lang="en-US" altLang="en-US" sz="3200"/>
          </a:p>
        </p:txBody>
      </p:sp>
      <p:pic>
        <p:nvPicPr>
          <p:cNvPr id="83971" name="Picture 4">
            <a:extLst>
              <a:ext uri="{FF2B5EF4-FFF2-40B4-BE49-F238E27FC236}">
                <a16:creationId xmlns:a16="http://schemas.microsoft.com/office/drawing/2014/main" xmlns="" id="{C5B914DC-A211-4F8D-849C-C94A0DA75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716338"/>
            <a:ext cx="48863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2" name="Picture 6">
            <a:extLst>
              <a:ext uri="{FF2B5EF4-FFF2-40B4-BE49-F238E27FC236}">
                <a16:creationId xmlns:a16="http://schemas.microsoft.com/office/drawing/2014/main" xmlns="" id="{445A473D-230F-45A0-8F16-82C78795C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20713"/>
            <a:ext cx="621823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>
            <a:extLst>
              <a:ext uri="{FF2B5EF4-FFF2-40B4-BE49-F238E27FC236}">
                <a16:creationId xmlns:a16="http://schemas.microsoft.com/office/drawing/2014/main" xmlns="" id="{CB432515-4925-4803-AD54-9291E5249E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8229600" cy="777875"/>
          </a:xfrm>
        </p:spPr>
        <p:txBody>
          <a:bodyPr/>
          <a:lstStyle/>
          <a:p>
            <a:r>
              <a:rPr lang="en" altLang="en-US" sz="3200"/>
              <a:t>Alpha Thalassemia</a:t>
            </a:r>
            <a:endParaRPr lang="en-US" altLang="en-US" sz="3200"/>
          </a:p>
        </p:txBody>
      </p:sp>
      <p:sp>
        <p:nvSpPr>
          <p:cNvPr id="95235" name="Content Placeholder 2">
            <a:extLst>
              <a:ext uri="{FF2B5EF4-FFF2-40B4-BE49-F238E27FC236}">
                <a16:creationId xmlns:a16="http://schemas.microsoft.com/office/drawing/2014/main" xmlns="" id="{E5E0BBE0-666E-4F63-A7A4-0F47EE57D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700213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en" altLang="en-US" sz="2000" dirty="0"/>
              <a:t>Clinical </a:t>
            </a:r>
            <a:r>
              <a:rPr lang="sr-Latn-RS" altLang="en-US" sz="2000" dirty="0" smtClean="0"/>
              <a:t>presentation</a:t>
            </a:r>
            <a:r>
              <a:rPr lang="en" altLang="en-US" sz="2000" dirty="0" smtClean="0"/>
              <a:t>:</a:t>
            </a:r>
            <a:r>
              <a:rPr lang="sr-Latn-RS" altLang="en-US" sz="2000" dirty="0" smtClean="0"/>
              <a:t> </a:t>
            </a:r>
            <a:r>
              <a:rPr lang="en" altLang="en-US" sz="2000" dirty="0" smtClean="0"/>
              <a:t>asymptomatic </a:t>
            </a:r>
            <a:r>
              <a:rPr lang="en" altLang="en-US" sz="2000" dirty="0"/>
              <a:t>form, </a:t>
            </a:r>
            <a:r>
              <a:rPr lang="en" altLang="en-US" sz="2000" dirty="0" smtClean="0"/>
              <a:t>sideropenic </a:t>
            </a:r>
            <a:r>
              <a:rPr lang="en" altLang="en-US" sz="2000" dirty="0"/>
              <a:t>anemia of varying </a:t>
            </a:r>
            <a:r>
              <a:rPr lang="en" altLang="en-US" sz="2000" dirty="0" smtClean="0"/>
              <a:t>degrees</a:t>
            </a:r>
            <a:r>
              <a:rPr lang="sr-Latn-RS" altLang="en-US" sz="2000" dirty="0" smtClean="0"/>
              <a:t>, </a:t>
            </a:r>
            <a:r>
              <a:rPr lang="en" altLang="en-US" sz="2000" dirty="0" smtClean="0"/>
              <a:t>sometimes splenomegaly</a:t>
            </a:r>
            <a:r>
              <a:rPr lang="en" altLang="en-US" sz="2000" dirty="0"/>
              <a:t>, fetal hydrops syndrome.</a:t>
            </a:r>
          </a:p>
          <a:p>
            <a:pPr>
              <a:defRPr/>
            </a:pPr>
            <a:r>
              <a:rPr lang="en" altLang="en-US" sz="2000" dirty="0"/>
              <a:t>In women, a high percentage of toxemia in pregnancy, an enlarged placenta. </a:t>
            </a:r>
          </a:p>
          <a:p>
            <a:pPr>
              <a:defRPr/>
            </a:pPr>
            <a:endParaRPr lang="en-US" altLang="en-US" sz="2000" dirty="0"/>
          </a:p>
        </p:txBody>
      </p:sp>
      <p:pic>
        <p:nvPicPr>
          <p:cNvPr id="84996" name="Picture 1">
            <a:extLst>
              <a:ext uri="{FF2B5EF4-FFF2-40B4-BE49-F238E27FC236}">
                <a16:creationId xmlns:a16="http://schemas.microsoft.com/office/drawing/2014/main" xmlns="" id="{1CA64377-93D5-42D5-85A3-71BFD431C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644900"/>
            <a:ext cx="540067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>
            <a:extLst>
              <a:ext uri="{FF2B5EF4-FFF2-40B4-BE49-F238E27FC236}">
                <a16:creationId xmlns:a16="http://schemas.microsoft.com/office/drawing/2014/main" xmlns="" id="{DFEB70A5-64C5-4116-B97B-2A1433A54D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en" altLang="en-US" sz="3200"/>
              <a:t>PRINCIPLES OF THALASSEMIA TREATMENT</a:t>
            </a:r>
            <a:endParaRPr lang="en-US" altLang="en-US" sz="3200"/>
          </a:p>
        </p:txBody>
      </p:sp>
      <p:sp>
        <p:nvSpPr>
          <p:cNvPr id="98307" name="Content Placeholder 2">
            <a:extLst>
              <a:ext uri="{FF2B5EF4-FFF2-40B4-BE49-F238E27FC236}">
                <a16:creationId xmlns:a16="http://schemas.microsoft.com/office/drawing/2014/main" xmlns="" id="{F6ACCA4F-3495-4093-8F12-CCC42C1D2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844675"/>
            <a:ext cx="8229600" cy="420528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" sz="2000" dirty="0"/>
              <a:t>Thalassemia therapy is initiated and managed by pediatricians.</a:t>
            </a:r>
          </a:p>
          <a:p>
            <a:pPr>
              <a:defRPr/>
            </a:pPr>
            <a:r>
              <a:rPr lang="en" sz="2000" dirty="0"/>
              <a:t>Early treatment of infections,</a:t>
            </a:r>
          </a:p>
          <a:p>
            <a:pPr>
              <a:defRPr/>
            </a:pPr>
            <a:r>
              <a:rPr lang="en" sz="2000" dirty="0"/>
              <a:t>Folate replacement,</a:t>
            </a:r>
          </a:p>
          <a:p>
            <a:pPr>
              <a:defRPr/>
            </a:pPr>
            <a:r>
              <a:rPr lang="en" sz="2000" dirty="0"/>
              <a:t>Control of respiratory infections, dental control, early substitution of endocrine insufficiency,</a:t>
            </a:r>
          </a:p>
          <a:p>
            <a:pPr>
              <a:defRPr/>
            </a:pPr>
            <a:r>
              <a:rPr lang="en" sz="2000" dirty="0"/>
              <a:t>Allogeneic bone marrow transplantation (in some cases),</a:t>
            </a:r>
          </a:p>
          <a:p>
            <a:pPr>
              <a:defRPr/>
            </a:pPr>
            <a:r>
              <a:rPr lang="en" sz="2000" dirty="0"/>
              <a:t>Transfusions: every 6-8 weeks (maintenance of Hb level 10-14g/l)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washed and filtered erythrocytes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Chelates - </a:t>
            </a:r>
            <a:r>
              <a:rPr lang="en-US" sz="2000" dirty="0" err="1" smtClean="0"/>
              <a:t>deferoxamine</a:t>
            </a:r>
            <a:endParaRPr lang="en" sz="2000" dirty="0"/>
          </a:p>
        </p:txBody>
      </p:sp>
    </p:spTree>
  </p:cSld>
  <p:clrMapOvr>
    <a:masterClrMapping/>
  </p:clrMapOvr>
  <p:transition spd="slow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>
            <a:extLst>
              <a:ext uri="{FF2B5EF4-FFF2-40B4-BE49-F238E27FC236}">
                <a16:creationId xmlns:a16="http://schemas.microsoft.com/office/drawing/2014/main" xmlns="" id="{3FF108FD-6C51-49E9-9922-A5974D52AC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/>
              <a:t> </a:t>
            </a:r>
            <a:r>
              <a:rPr lang="sr-Cyrl-RS" altLang="en-US" sz="3200"/>
              <a:t/>
            </a:r>
            <a:br>
              <a:rPr lang="sr-Cyrl-RS" altLang="en-US" sz="3200"/>
            </a:br>
            <a:r>
              <a:rPr lang="en" altLang="en-US" sz="3200"/>
              <a:t>METHEMOGLOBINEMIA </a:t>
            </a:r>
            <a:r>
              <a:rPr lang="en-US" altLang="en-US" b="1"/>
              <a:t/>
            </a:r>
            <a:br>
              <a:rPr lang="en-US" altLang="en-US" b="1"/>
            </a:br>
            <a:endParaRPr lang="en-US" altLang="en-US"/>
          </a:p>
        </p:txBody>
      </p:sp>
      <p:sp>
        <p:nvSpPr>
          <p:cNvPr id="87043" name="Content Placeholder 2">
            <a:extLst>
              <a:ext uri="{FF2B5EF4-FFF2-40B4-BE49-F238E27FC236}">
                <a16:creationId xmlns:a16="http://schemas.microsoft.com/office/drawing/2014/main" xmlns="" id="{912304A2-89FE-4772-BAFB-526333C2128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4925" y="1403350"/>
            <a:ext cx="4548188" cy="4525963"/>
          </a:xfrm>
        </p:spPr>
        <p:txBody>
          <a:bodyPr/>
          <a:lstStyle/>
          <a:p>
            <a:r>
              <a:rPr lang="sr-Latn-RS" altLang="en-US" sz="2000" dirty="0"/>
              <a:t>C</a:t>
            </a:r>
            <a:r>
              <a:rPr lang="en" altLang="en-US" sz="2000" dirty="0" smtClean="0"/>
              <a:t>haracterized </a:t>
            </a:r>
            <a:r>
              <a:rPr lang="en" altLang="en-US" sz="2000" dirty="0"/>
              <a:t>by cyanosis caused by low oxygen saturation of arterial blood.</a:t>
            </a:r>
          </a:p>
          <a:p>
            <a:r>
              <a:rPr lang="en" altLang="en-US" sz="2000" dirty="0"/>
              <a:t>Toxic methemoglobinemia occurs acutely (caused by drugs)</a:t>
            </a:r>
          </a:p>
          <a:p>
            <a:r>
              <a:rPr lang="en" altLang="en-US" sz="2000" dirty="0"/>
              <a:t>Chronic methemoglobinemia is asymptomatic, but mild erythrocytosis is found in 20% of patients</a:t>
            </a:r>
          </a:p>
          <a:p>
            <a:r>
              <a:rPr lang="en" altLang="en-US" sz="2000" dirty="0"/>
              <a:t>Therapy is: Methyl blue 1-2mg/kg for 5 minutes i.v., with caution, because hemolysis is possible.</a:t>
            </a:r>
          </a:p>
        </p:txBody>
      </p:sp>
      <p:pic>
        <p:nvPicPr>
          <p:cNvPr id="87044" name="Picture 3">
            <a:extLst>
              <a:ext uri="{FF2B5EF4-FFF2-40B4-BE49-F238E27FC236}">
                <a16:creationId xmlns:a16="http://schemas.microsoft.com/office/drawing/2014/main" xmlns="" id="{C933B540-3A00-49CB-A62D-ACE4FDF9B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7638"/>
            <a:ext cx="3168650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>
            <a:extLst>
              <a:ext uri="{FF2B5EF4-FFF2-40B4-BE49-F238E27FC236}">
                <a16:creationId xmlns:a16="http://schemas.microsoft.com/office/drawing/2014/main" xmlns="" id="{1D70E8F9-2445-4D2A-ADE7-7525E0FEA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555625"/>
            <a:ext cx="8229600" cy="823913"/>
          </a:xfrm>
        </p:spPr>
        <p:txBody>
          <a:bodyPr/>
          <a:lstStyle/>
          <a:p>
            <a:r>
              <a:rPr lang="en" altLang="en-US" sz="3200"/>
              <a:t> </a:t>
            </a:r>
            <a:r>
              <a:rPr lang="sr-Cyrl-RS" altLang="en-US" sz="3200"/>
              <a:t/>
            </a:r>
            <a:br>
              <a:rPr lang="sr-Cyrl-RS" altLang="en-US" sz="3200"/>
            </a:br>
            <a:r>
              <a:rPr lang="en" altLang="en-US" sz="3200"/>
              <a:t>SIDEROBLASTIC ANEMIA</a:t>
            </a:r>
            <a:r>
              <a:rPr lang="sr-Cyrl-RS" altLang="en-US" sz="3200"/>
              <a:t/>
            </a:r>
            <a:br>
              <a:rPr lang="sr-Cyrl-RS" altLang="en-US" sz="3200"/>
            </a:br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556399-8C3D-4123-9F97-B927EC5AE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28" y="1844824"/>
            <a:ext cx="5364163" cy="4525963"/>
          </a:xfrm>
        </p:spPr>
        <p:txBody>
          <a:bodyPr/>
          <a:lstStyle/>
          <a:p>
            <a:pPr>
              <a:defRPr/>
            </a:pPr>
            <a:r>
              <a:rPr lang="en" sz="2000" dirty="0"/>
              <a:t>The characteristics are: numerous annular sideroblasts and increased deposition of iron in the bone marrow, the result is ineffective erythrocytopoiesis, a different ratio of hypochromic erythrocytes in the blood.</a:t>
            </a:r>
          </a:p>
          <a:p>
            <a:pPr>
              <a:defRPr/>
            </a:pPr>
            <a:r>
              <a:rPr lang="en" sz="2000" dirty="0"/>
              <a:t>Treatment of the underlying disease,</a:t>
            </a:r>
          </a:p>
          <a:p>
            <a:pPr>
              <a:defRPr/>
            </a:pPr>
            <a:r>
              <a:rPr lang="en" sz="2000" dirty="0"/>
              <a:t>Stopping the intake of drugs that are</a:t>
            </a:r>
          </a:p>
          <a:p>
            <a:pPr marL="0" indent="0">
              <a:buFontTx/>
              <a:buNone/>
              <a:defRPr/>
            </a:pPr>
            <a:r>
              <a:rPr lang="en" sz="2000" dirty="0"/>
              <a:t>lead to this form of anemia.</a:t>
            </a:r>
          </a:p>
          <a:p>
            <a:pPr>
              <a:defRPr/>
            </a:pPr>
            <a:endParaRPr lang="ru-RU" sz="2000" dirty="0" err="1"/>
          </a:p>
        </p:txBody>
      </p:sp>
      <p:pic>
        <p:nvPicPr>
          <p:cNvPr id="88068" name="Picture 3">
            <a:extLst>
              <a:ext uri="{FF2B5EF4-FFF2-40B4-BE49-F238E27FC236}">
                <a16:creationId xmlns:a16="http://schemas.microsoft.com/office/drawing/2014/main" xmlns="" id="{E1A66171-ECD7-42A4-8699-478E48358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1844824"/>
            <a:ext cx="3816350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xmlns="" id="{3C7A55EB-0793-4FD1-BBAD-0C27F0A141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/>
              <a:t>DIAGNOSIS</a:t>
            </a:r>
            <a:endParaRPr lang="en-US" altLang="en-US" sz="3200"/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xmlns="" id="{F92FF454-346A-46AB-9C6F-2B7093D660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sz="2800" dirty="0"/>
              <a:t>ANAMNESIS</a:t>
            </a:r>
          </a:p>
          <a:p>
            <a:r>
              <a:rPr lang="en" altLang="en-US" sz="2800" dirty="0"/>
              <a:t>CLINICAL </a:t>
            </a:r>
          </a:p>
          <a:p>
            <a:r>
              <a:rPr lang="en" altLang="en-US" sz="2800" dirty="0"/>
              <a:t>PHYSICAL EXAMINATION</a:t>
            </a:r>
          </a:p>
          <a:p>
            <a:r>
              <a:rPr lang="en" altLang="en-US" sz="2800" dirty="0"/>
              <a:t>LAB ANALYSIS</a:t>
            </a:r>
          </a:p>
          <a:p>
            <a:r>
              <a:rPr lang="en-US" altLang="en-US" sz="2800" dirty="0"/>
              <a:t>additional tests</a:t>
            </a:r>
            <a:endParaRPr lang="en" altLang="en-US" sz="2800" dirty="0"/>
          </a:p>
        </p:txBody>
      </p:sp>
    </p:spTree>
  </p:cSld>
  <p:clrMapOvr>
    <a:masterClrMapping/>
  </p:clrMapOvr>
  <p:transition spd="slow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>
            <a:extLst>
              <a:ext uri="{FF2B5EF4-FFF2-40B4-BE49-F238E27FC236}">
                <a16:creationId xmlns:a16="http://schemas.microsoft.com/office/drawing/2014/main" xmlns="" id="{CFB3DA3B-A1C9-487D-8E9E-344CF38ACC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9144000" cy="1143000"/>
          </a:xfrm>
        </p:spPr>
        <p:txBody>
          <a:bodyPr/>
          <a:lstStyle/>
          <a:p>
            <a:r>
              <a:rPr lang="en" altLang="en-US" sz="2800"/>
              <a:t>ANEMIA DUE TO BONE MARROW INFILTRATION </a:t>
            </a:r>
            <a:r>
              <a:rPr lang="ru-RU" altLang="en-US" sz="2800"/>
              <a:t/>
            </a:r>
            <a:br>
              <a:rPr lang="ru-RU" altLang="en-US" sz="2800"/>
            </a:br>
            <a:r>
              <a:rPr lang="en" altLang="en-US" sz="2800"/>
              <a:t>(MYELOPTHITIC)</a:t>
            </a:r>
          </a:p>
        </p:txBody>
      </p:sp>
      <p:sp>
        <p:nvSpPr>
          <p:cNvPr id="89091" name="Content Placeholder 2">
            <a:extLst>
              <a:ext uri="{FF2B5EF4-FFF2-40B4-BE49-F238E27FC236}">
                <a16:creationId xmlns:a16="http://schemas.microsoft.com/office/drawing/2014/main" xmlns="" id="{63A78264-A1D4-4175-B600-E28DDA7653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19088" y="2133600"/>
            <a:ext cx="8505825" cy="3311525"/>
          </a:xfrm>
        </p:spPr>
        <p:txBody>
          <a:bodyPr/>
          <a:lstStyle/>
          <a:p>
            <a:r>
              <a:rPr lang="en" altLang="en-US" sz="2000"/>
              <a:t>Occurs in conditions accompanied by bone marrow infiltration: myeloid and lymphoid cells in leukemia, fibroblasts, metastatic, inflammatory cells, Mf, in sarcoidosis, bone system diseases</a:t>
            </a:r>
          </a:p>
          <a:p>
            <a:r>
              <a:rPr lang="en" altLang="en-US" sz="2000"/>
              <a:t>Clinical picture: corresponds to the clinical picture of the underlying disease.</a:t>
            </a:r>
          </a:p>
          <a:p>
            <a:r>
              <a:rPr lang="en" altLang="en-US" sz="2000"/>
              <a:t>Therapy: splenectomy may be beneficial, treatment of the underlying disease.</a:t>
            </a:r>
          </a:p>
          <a:p>
            <a:r>
              <a:rPr lang="en" altLang="en-US" sz="2000"/>
              <a:t>Erythropoietin (use is controversial).</a:t>
            </a:r>
          </a:p>
          <a:p>
            <a:endParaRPr lang="sr-Cyrl-RS" altLang="en-US" sz="2000"/>
          </a:p>
        </p:txBody>
      </p:sp>
    </p:spTree>
  </p:cSld>
  <p:clrMapOvr>
    <a:masterClrMapping/>
  </p:clrMapOvr>
  <p:transition spd="slow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>
            <a:extLst>
              <a:ext uri="{FF2B5EF4-FFF2-40B4-BE49-F238E27FC236}">
                <a16:creationId xmlns:a16="http://schemas.microsoft.com/office/drawing/2014/main" xmlns="" id="{8598D7F3-44D4-4648-9178-1335759D65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2275" y="-22225"/>
            <a:ext cx="8229600" cy="1143000"/>
          </a:xfrm>
        </p:spPr>
        <p:txBody>
          <a:bodyPr/>
          <a:lstStyle/>
          <a:p>
            <a:r>
              <a:rPr lang="en" altLang="en-US" sz="2800"/>
              <a:t>ANEMIA DUE TO ACUTE BLOOD LOSS</a:t>
            </a:r>
            <a:endParaRPr lang="en-US" altLang="en-US" sz="2800"/>
          </a:p>
        </p:txBody>
      </p:sp>
      <p:sp>
        <p:nvSpPr>
          <p:cNvPr id="90115" name="Content Placeholder 2">
            <a:extLst>
              <a:ext uri="{FF2B5EF4-FFF2-40B4-BE49-F238E27FC236}">
                <a16:creationId xmlns:a16="http://schemas.microsoft.com/office/drawing/2014/main" xmlns="" id="{F0357B6B-9D3C-4608-86A5-22A12BDF97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1648" y="1162050"/>
            <a:ext cx="9018587" cy="5695950"/>
          </a:xfrm>
        </p:spPr>
        <p:txBody>
          <a:bodyPr/>
          <a:lstStyle/>
          <a:p>
            <a:r>
              <a:rPr lang="en" altLang="en-US" sz="1800" dirty="0"/>
              <a:t>Microcytic sideropenic anemia: small bleeding over a long period, depletion of Fe reserves</a:t>
            </a:r>
          </a:p>
          <a:p>
            <a:r>
              <a:rPr lang="en" altLang="en-US" sz="1800" dirty="0"/>
              <a:t>Acute posthemorrhagic anemia: sudden loss of large amounts of blood (normocytic anemia with preserved Fe reserves)</a:t>
            </a:r>
          </a:p>
          <a:p>
            <a:r>
              <a:rPr lang="en" altLang="en-US" sz="1800" dirty="0"/>
              <a:t>Reticulocytosis on days 3-5 with a maximum of 6-11 days</a:t>
            </a:r>
          </a:p>
          <a:p>
            <a:r>
              <a:rPr lang="en" altLang="en-US" sz="1800" dirty="0"/>
              <a:t>Macrocytosis - a sign of regeneration, there may be an increase in MCV,</a:t>
            </a:r>
          </a:p>
          <a:p>
            <a:r>
              <a:rPr lang="en" altLang="en-US" sz="1800" dirty="0" smtClean="0"/>
              <a:t>Leukocytosis</a:t>
            </a:r>
            <a:r>
              <a:rPr lang="sr-Latn-RS" altLang="en-US" sz="1800" dirty="0" smtClean="0"/>
              <a:t>:</a:t>
            </a:r>
            <a:r>
              <a:rPr lang="en" altLang="en-US" sz="1800" dirty="0" smtClean="0"/>
              <a:t> </a:t>
            </a:r>
            <a:r>
              <a:rPr lang="en" altLang="en-US" sz="1800" dirty="0"/>
              <a:t>2-5 hours after the start of bleeding, normalization in 3-4 days.</a:t>
            </a:r>
          </a:p>
          <a:p>
            <a:r>
              <a:rPr lang="en" altLang="en-US" sz="1800" dirty="0"/>
              <a:t>Thrombocytosis: during the first hour from the beginning of </a:t>
            </a:r>
            <a:r>
              <a:rPr lang="en" altLang="en-US" sz="1800" dirty="0" smtClean="0"/>
              <a:t>bleeding</a:t>
            </a:r>
            <a:r>
              <a:rPr lang="sr-Latn-RS" altLang="en-US" sz="1800" dirty="0" smtClean="0"/>
              <a:t>.</a:t>
            </a:r>
            <a:r>
              <a:rPr lang="en" altLang="en-US" sz="1800" dirty="0" smtClean="0"/>
              <a:t>.</a:t>
            </a:r>
            <a:endParaRPr lang="en" altLang="en-US" sz="1800" dirty="0"/>
          </a:p>
          <a:p>
            <a:r>
              <a:rPr lang="en" altLang="en-US" sz="1800" dirty="0"/>
              <a:t>Morphological changes of active regeneration are lost after ten </a:t>
            </a:r>
            <a:r>
              <a:rPr lang="en" altLang="en-US" sz="1800" dirty="0" smtClean="0"/>
              <a:t>days</a:t>
            </a:r>
            <a:r>
              <a:rPr lang="en" altLang="en-US" sz="1800" dirty="0" smtClean="0">
                <a:solidFill>
                  <a:srgbClr val="002060"/>
                </a:solidFill>
              </a:rPr>
              <a:t>.</a:t>
            </a:r>
            <a:endParaRPr lang="en" altLang="en-US" sz="1800" dirty="0">
              <a:solidFill>
                <a:srgbClr val="002060"/>
              </a:solidFill>
            </a:endParaRPr>
          </a:p>
        </p:txBody>
      </p:sp>
      <p:pic>
        <p:nvPicPr>
          <p:cNvPr id="90116" name="Picture 3">
            <a:extLst>
              <a:ext uri="{FF2B5EF4-FFF2-40B4-BE49-F238E27FC236}">
                <a16:creationId xmlns:a16="http://schemas.microsoft.com/office/drawing/2014/main" xmlns="" id="{D61BDBCA-7FED-4796-A751-2D36EE643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554355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8113" y="0"/>
            <a:ext cx="8229600" cy="764704"/>
          </a:xfrm>
        </p:spPr>
        <p:txBody>
          <a:bodyPr/>
          <a:lstStyle/>
          <a:p>
            <a:r>
              <a:rPr lang="en" altLang="en-US" sz="3200" dirty="0"/>
              <a:t>Anamnesis in patients with anemia</a:t>
            </a:r>
            <a:endParaRPr lang="en-US" altLang="en-US" sz="32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38113" y="764704"/>
            <a:ext cx="9036050" cy="6049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" altLang="en-US" sz="1800" dirty="0"/>
              <a:t>Origin of the patient,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Existence of triggering factors (fever, taking medication, virus),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eating habits,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Duration of symptoms and their appearance - gradually or suddenly,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Family anamnesis - jaundice, cholelithiasis, splenectomy, existence of some hemostasis disorder,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Occupation, habits, hobbies (medicines, chemicals-hemolytic or </a:t>
            </a:r>
            <a:r>
              <a:rPr lang="en" altLang="en-US" sz="1800" dirty="0" smtClean="0"/>
              <a:t>aplastic)</a:t>
            </a:r>
            <a:endParaRPr lang="en" altLang="en-US" sz="1800" dirty="0"/>
          </a:p>
          <a:p>
            <a:pPr marL="0" indent="0">
              <a:buFontTx/>
              <a:buNone/>
            </a:pPr>
            <a:r>
              <a:rPr lang="en" altLang="en-US" sz="1800" dirty="0"/>
              <a:t>Social habits - drinking alcohol, traveling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Changes in body weight,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Tingling in the tongue, cracking of the nails,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Changes in the appearance of the stool (in neoplasia of the colon and rectum), the amount of blood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Menstrual bleeding in women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Elevated </a:t>
            </a:r>
            <a:r>
              <a:rPr lang="en" altLang="en-US" sz="1800" dirty="0" smtClean="0"/>
              <a:t>T</a:t>
            </a:r>
            <a:r>
              <a:rPr lang="sr-Latn-RS" altLang="en-US" sz="1800" dirty="0" smtClean="0"/>
              <a:t>T</a:t>
            </a:r>
            <a:r>
              <a:rPr lang="en" altLang="en-US" sz="1800" dirty="0" smtClean="0"/>
              <a:t> </a:t>
            </a:r>
            <a:r>
              <a:rPr lang="en" altLang="en-US" sz="1800" dirty="0"/>
              <a:t>(neoplasia or SBVT)</a:t>
            </a:r>
          </a:p>
          <a:p>
            <a:pPr marL="0" indent="0">
              <a:buFontTx/>
              <a:buNone/>
            </a:pPr>
            <a:r>
              <a:rPr lang="en" altLang="en-US" sz="1800" dirty="0"/>
              <a:t>Calf pain, paresthesia or difficulty walking (pernicious </a:t>
            </a:r>
            <a:r>
              <a:rPr lang="en" altLang="en-US" sz="1800" dirty="0" smtClean="0"/>
              <a:t>anemia)</a:t>
            </a:r>
            <a:endParaRPr lang="sr-Cyrl-RS" altLang="en-US" sz="1800" dirty="0"/>
          </a:p>
          <a:p>
            <a:pPr marL="0" indent="0">
              <a:buFontTx/>
              <a:buNone/>
            </a:pPr>
            <a:r>
              <a:rPr lang="en" altLang="en-US" sz="1800" dirty="0"/>
              <a:t>Abnormal urine color suggests the presence of blood (or hemoglobin), darker urine (urobilinogen)</a:t>
            </a:r>
            <a:endParaRPr lang="sr-Latn-RS" altLang="en-US" sz="1800" dirty="0"/>
          </a:p>
          <a:p>
            <a:pPr marL="0" indent="0">
              <a:buFontTx/>
              <a:buNone/>
            </a:pPr>
            <a:r>
              <a:rPr lang="en" altLang="en-US" sz="1800" dirty="0"/>
              <a:t>Presence of symptoms of concomitant disease (HRI, liver disease, chronic infection, endocrinopathy, malignancy)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56411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23022</TotalTime>
  <Words>5789</Words>
  <Application>Microsoft Office PowerPoint</Application>
  <PresentationFormat>On-screen Show (4:3)</PresentationFormat>
  <Paragraphs>891</Paragraphs>
  <Slides>81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0" baseType="lpstr">
      <vt:lpstr>Arial</vt:lpstr>
      <vt:lpstr>Calibri Light</vt:lpstr>
      <vt:lpstr>Comic Sans MS</vt:lpstr>
      <vt:lpstr>Monotype Sorts</vt:lpstr>
      <vt:lpstr>Symbol</vt:lpstr>
      <vt:lpstr>Tahoma</vt:lpstr>
      <vt:lpstr>Times New Roman</vt:lpstr>
      <vt:lpstr>Wingdings</vt:lpstr>
      <vt:lpstr>Default Design</vt:lpstr>
      <vt:lpstr>Anemia</vt:lpstr>
      <vt:lpstr>PowerPoint Presentation</vt:lpstr>
      <vt:lpstr>ANEMIA</vt:lpstr>
      <vt:lpstr>ETIOLOGY AND EPIDEMIOLOGY</vt:lpstr>
      <vt:lpstr>Pathophysiological CLASSIFICATION</vt:lpstr>
      <vt:lpstr>CLASSIFICATION ACCORDING TO MAIN CAUSES (Williams) </vt:lpstr>
      <vt:lpstr>PowerPoint Presentation</vt:lpstr>
      <vt:lpstr>DIAGNOSIS</vt:lpstr>
      <vt:lpstr>Anamnesis in patients with anemia</vt:lpstr>
      <vt:lpstr>SYMPTOMS AND SIGNS </vt:lpstr>
      <vt:lpstr>PowerPoint Presentation</vt:lpstr>
      <vt:lpstr>CLINICAL PRESENTATION</vt:lpstr>
      <vt:lpstr>Physical examination of patients with anemia</vt:lpstr>
      <vt:lpstr>SYMPTOMS AND SIGNS </vt:lpstr>
      <vt:lpstr>IRON DEFICIENCY ANEMIA</vt:lpstr>
      <vt:lpstr>IRON DEFICIENCY ANEMIA</vt:lpstr>
      <vt:lpstr>IRON DEFICIENCY ANEMIA</vt:lpstr>
      <vt:lpstr>IRON DEFICIENCY ANEMIA</vt:lpstr>
      <vt:lpstr>IRON DEFICIENCY ANEMIA</vt:lpstr>
      <vt:lpstr>IRON DEFICIENCY ANEMIA</vt:lpstr>
      <vt:lpstr>IRON DEFICIENCY ANEMIA</vt:lpstr>
      <vt:lpstr>IRON DEFICIENCY ANEMIA</vt:lpstr>
      <vt:lpstr>IRON DEFICIENCY ANEMIA </vt:lpstr>
      <vt:lpstr>IRON DEFICIENCY ANEMIA</vt:lpstr>
      <vt:lpstr>IRON DEFICIENCY ANEMIA</vt:lpstr>
      <vt:lpstr>IRON DEFICIENCY ANEMIA </vt:lpstr>
      <vt:lpstr>IRON DEFICIENCY ANEMIA </vt:lpstr>
      <vt:lpstr>IRON DEFICIENCY ANEMIA </vt:lpstr>
      <vt:lpstr>IRON DEFICIENCY ANEMIA </vt:lpstr>
      <vt:lpstr>MEGALOBLASTIC ANEMIA </vt:lpstr>
      <vt:lpstr>MEGALOBLASTIC ANEMIA </vt:lpstr>
      <vt:lpstr>MEGALOBLASTIC ANEMIA </vt:lpstr>
      <vt:lpstr>VITAMIN B12</vt:lpstr>
      <vt:lpstr>FOLATE</vt:lpstr>
      <vt:lpstr>CAUSES OF VITAMIN B12 AND FOLATE  DEFICIENCY</vt:lpstr>
      <vt:lpstr>DRUGS THAT CAN LEAD TO MEGALOBLASTIC ANEMIA</vt:lpstr>
      <vt:lpstr>PERNICIOUS ANEMIA</vt:lpstr>
      <vt:lpstr>PERNICIOUS ANEMIA</vt:lpstr>
      <vt:lpstr>PERNICIOUS ANEMIA</vt:lpstr>
      <vt:lpstr>DIAGNOSIS OF MEGALOBLASTIC ANEMIA</vt:lpstr>
      <vt:lpstr>THERAPY OF MEGALOBLASTIC ANEMIA</vt:lpstr>
      <vt:lpstr>PowerPoint Presentation</vt:lpstr>
      <vt:lpstr>ANEMIA IN CHRONIC DISEASE </vt:lpstr>
      <vt:lpstr>ANEMIA IN CHRONIC DISEASE </vt:lpstr>
      <vt:lpstr>ANEMIA OF CHRONIC RENAL INSUFFICIENCY  </vt:lpstr>
      <vt:lpstr>ANEMIA IN ENDOCRINE DISORDERS</vt:lpstr>
      <vt:lpstr>ANEMIA IN ENDOCRINE DISORDERS</vt:lpstr>
      <vt:lpstr>ANEMIA IN ELDERLY </vt:lpstr>
      <vt:lpstr>ANEMIA IN ELDERLY </vt:lpstr>
      <vt:lpstr>ANEMIA IN ELDERLY </vt:lpstr>
      <vt:lpstr>APLASTIC ANEMIA </vt:lpstr>
      <vt:lpstr>DRUGS THAT CAN CAUSE APLASTIC ANEMIA </vt:lpstr>
      <vt:lpstr>APLASTIC ANEMIA </vt:lpstr>
      <vt:lpstr>HEMOLYTIC ANEMIA</vt:lpstr>
      <vt:lpstr>HEMOLYTIC ANEMIA</vt:lpstr>
      <vt:lpstr>  WHAT HAPPENS IN PATHOLOGICAL HEMOLYSIS ?    </vt:lpstr>
      <vt:lpstr> LABORATORY INDICATORS OF HEMOLYSIS </vt:lpstr>
      <vt:lpstr>SYMPTOMS AND SIGNS OF HEMOLYTIC ANEMIA</vt:lpstr>
      <vt:lpstr>SYMPTOMS AND SIGNS OF ACUTE HEMOLYSIS</vt:lpstr>
      <vt:lpstr>PowerPoint Presentation</vt:lpstr>
      <vt:lpstr>HEREDITARY SPHEROCYTOSIS, ELLIPTOCYTOSIS  AND RELATED DISORDERS  </vt:lpstr>
      <vt:lpstr>HEREDITARY SPHEROCYTOSIS, ELLIPTOCYTOSIS  AND RELATED DISORDERS</vt:lpstr>
      <vt:lpstr>ACANTHOCYTOSIS</vt:lpstr>
      <vt:lpstr>HEMOLYTIC ANEMIA RELATED TO  ENZYME DEFICIENCY OF ERYTHROCYTES</vt:lpstr>
      <vt:lpstr>MICROANGIOPATHIC HEMOLYTIC ANEMIA </vt:lpstr>
      <vt:lpstr>HEMOLYTIC ANEMIA IN INFECTIONS</vt:lpstr>
      <vt:lpstr>AUTOIMMUNE HEMOLYTIC ANEMIA (AIHA) </vt:lpstr>
      <vt:lpstr>AIHA WITH WARM ANTIBODIES </vt:lpstr>
      <vt:lpstr>CRYOPATHIC HEMOLYTIC ANEMIA </vt:lpstr>
      <vt:lpstr>HEMOLYTIC ANEMIA CAUSED BY DRUGS </vt:lpstr>
      <vt:lpstr>HEMOGLOBINOPATHIES</vt:lpstr>
      <vt:lpstr>THALASSEMIA </vt:lpstr>
      <vt:lpstr>Beta THALASSEMIA</vt:lpstr>
      <vt:lpstr>Beta THALASSEMIA</vt:lpstr>
      <vt:lpstr>Beta THALASSEMIA</vt:lpstr>
      <vt:lpstr>Alpha Thalassemia</vt:lpstr>
      <vt:lpstr>PRINCIPLES OF THALASSEMIA TREATMENT</vt:lpstr>
      <vt:lpstr>  METHEMOGLOBINEMIA  </vt:lpstr>
      <vt:lpstr>  SIDEROBLASTIC ANEMIA </vt:lpstr>
      <vt:lpstr>ANEMIA DUE TO BONE MARROW INFILTRATION  (MYELOPTHITIC)</vt:lpstr>
      <vt:lpstr>ANEMIA DUE TO ACUTE BLOOD LOSS</vt:lpstr>
    </vt:vector>
  </TitlesOfParts>
  <Company>Medicinski fakultet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Korisnik</cp:lastModifiedBy>
  <cp:revision>1086</cp:revision>
  <dcterms:created xsi:type="dcterms:W3CDTF">2013-06-10T05:47:10Z</dcterms:created>
  <dcterms:modified xsi:type="dcterms:W3CDTF">2024-03-31T16:23:22Z</dcterms:modified>
</cp:coreProperties>
</file>