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60" r:id="rId5"/>
    <p:sldId id="259" r:id="rId6"/>
    <p:sldId id="261" r:id="rId7"/>
    <p:sldId id="262" r:id="rId8"/>
    <p:sldId id="264" r:id="rId9"/>
    <p:sldId id="269" r:id="rId10"/>
    <p:sldId id="268" r:id="rId11"/>
    <p:sldId id="267" r:id="rId12"/>
    <p:sldId id="270" r:id="rId13"/>
    <p:sldId id="271" r:id="rId14"/>
    <p:sldId id="277" r:id="rId15"/>
    <p:sldId id="276" r:id="rId16"/>
    <p:sldId id="275" r:id="rId17"/>
    <p:sldId id="274" r:id="rId18"/>
  </p:sldIdLst>
  <p:sldSz cx="12192000" cy="6858000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CS" smtClean="0"/>
              <a:t>Kliknite i uredite stil podnaslova mastera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75957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957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18039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261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21355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853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223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6839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4346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9436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CS" smtClean="0"/>
              <a:t>Kliknite i uredite tekst</a:t>
            </a:r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4588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CS" smtClean="0"/>
              <a:t>Kliknite i uredite naslov mastera</a:t>
            </a:r>
            <a:endParaRPr lang="sr-Latn-R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CS" smtClean="0"/>
              <a:t>Kliknite i uredite tekst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  <a:endParaRPr lang="sr-Latn-R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8E98F-83D1-4DE6-8575-1650BDC70744}" type="datetimeFigureOut">
              <a:rPr lang="sr-Latn-RS" smtClean="0"/>
              <a:t>13.3.2024.</a:t>
            </a:fld>
            <a:endParaRPr lang="sr-Latn-R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61343-8511-4E3E-B2BF-43EC9B3FEEEB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0303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662691"/>
            <a:ext cx="9144000" cy="2387600"/>
          </a:xfrm>
        </p:spPr>
        <p:txBody>
          <a:bodyPr>
            <a:normAutofit/>
          </a:bodyPr>
          <a:lstStyle/>
          <a:p>
            <a:r>
              <a:rPr lang="en" b="1" dirty="0" smtClean="0">
                <a:solidFill>
                  <a:schemeClr val="accent5">
                    <a:lumMod val="75000"/>
                  </a:schemeClr>
                </a:solidFill>
              </a:rPr>
              <a:t>Anemias </a:t>
            </a:r>
            <a:r>
              <a:rPr lang="sr-Cyrl-RS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sr-Cyrl-RS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" sz="2200" b="1" dirty="0" smtClean="0">
                <a:solidFill>
                  <a:schemeClr val="accent5">
                    <a:lumMod val="75000"/>
                  </a:schemeClr>
                </a:solidFill>
              </a:rPr>
              <a:t>-case reports-</a:t>
            </a:r>
            <a:endParaRPr lang="sr-Latn-RS" sz="2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4592782"/>
            <a:ext cx="9144000" cy="665018"/>
          </a:xfrm>
        </p:spPr>
        <p:txBody>
          <a:bodyPr/>
          <a:lstStyle/>
          <a:p>
            <a:r>
              <a:rPr lang="en" dirty="0" smtClean="0"/>
              <a:t>Ass prof dr </a:t>
            </a:r>
            <a:r>
              <a:rPr lang="en" dirty="0" smtClean="0"/>
              <a:t>Danijela Jovanović</a:t>
            </a:r>
            <a:endParaRPr lang="sr-Latn-RS" dirty="0"/>
          </a:p>
        </p:txBody>
      </p:sp>
      <p:sp>
        <p:nvSpPr>
          <p:cNvPr id="4" name="Okvir za tekst 3"/>
          <p:cNvSpPr txBox="1"/>
          <p:nvPr/>
        </p:nvSpPr>
        <p:spPr>
          <a:xfrm>
            <a:off x="228600" y="270164"/>
            <a:ext cx="1602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smtClean="0"/>
              <a:t>Teaching unit </a:t>
            </a:r>
            <a:r>
              <a:rPr lang="en" dirty="0" smtClean="0"/>
              <a:t>7</a:t>
            </a:r>
            <a:endParaRPr lang="en" dirty="0" smtClean="0"/>
          </a:p>
        </p:txBody>
      </p:sp>
    </p:spTree>
    <p:extLst>
      <p:ext uri="{BB962C8B-B14F-4D97-AF65-F5344CB8AC3E}">
        <p14:creationId xmlns:p14="http://schemas.microsoft.com/office/powerpoint/2010/main" val="179055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6">
                    <a:lumMod val="75000"/>
                  </a:schemeClr>
                </a:solidFill>
              </a:rPr>
              <a:t>Patient number 2</a:t>
            </a:r>
            <a:endParaRPr lang="sr-Latn-R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Čuvar mesta za sadržaj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09" y="1006667"/>
            <a:ext cx="6087982" cy="5388504"/>
          </a:xfr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341" y="1922318"/>
            <a:ext cx="4207859" cy="2526012"/>
          </a:xfrm>
          <a:prstGeom prst="rect">
            <a:avLst/>
          </a:prstGeom>
        </p:spPr>
      </p:pic>
      <p:cxnSp>
        <p:nvCxnSpPr>
          <p:cNvPr id="9" name="Prava linija spajanja 8"/>
          <p:cNvCxnSpPr/>
          <p:nvPr/>
        </p:nvCxnSpPr>
        <p:spPr>
          <a:xfrm flipV="1">
            <a:off x="457200" y="2317173"/>
            <a:ext cx="3979718" cy="311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rava linija spajanja 10"/>
          <p:cNvCxnSpPr/>
          <p:nvPr/>
        </p:nvCxnSpPr>
        <p:spPr>
          <a:xfrm flipV="1">
            <a:off x="477982" y="2566555"/>
            <a:ext cx="3771900" cy="415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rava linija spajanja 12"/>
          <p:cNvCxnSpPr/>
          <p:nvPr/>
        </p:nvCxnSpPr>
        <p:spPr>
          <a:xfrm flipV="1">
            <a:off x="561109" y="5704609"/>
            <a:ext cx="3803073" cy="935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rava linija spajanja 15"/>
          <p:cNvCxnSpPr/>
          <p:nvPr/>
        </p:nvCxnSpPr>
        <p:spPr>
          <a:xfrm>
            <a:off x="7013864" y="2276236"/>
            <a:ext cx="39589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rava linija spajanja 17"/>
          <p:cNvCxnSpPr/>
          <p:nvPr/>
        </p:nvCxnSpPr>
        <p:spPr>
          <a:xfrm>
            <a:off x="7013864" y="2493818"/>
            <a:ext cx="3941159" cy="415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rava linija spajanja 20"/>
          <p:cNvCxnSpPr/>
          <p:nvPr/>
        </p:nvCxnSpPr>
        <p:spPr>
          <a:xfrm>
            <a:off x="7107382" y="2763982"/>
            <a:ext cx="3771900" cy="519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rava linija spajanja 22"/>
          <p:cNvCxnSpPr/>
          <p:nvPr/>
        </p:nvCxnSpPr>
        <p:spPr>
          <a:xfrm>
            <a:off x="7013864" y="2982191"/>
            <a:ext cx="3844636" cy="831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Slika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379" y="5419811"/>
            <a:ext cx="5798127" cy="66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6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6">
                    <a:lumMod val="75000"/>
                  </a:schemeClr>
                </a:solidFill>
              </a:rPr>
              <a:t>Patient number 2</a:t>
            </a:r>
            <a:endParaRPr lang="sr-Latn-R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/>
          <a:lstStyle/>
          <a:p>
            <a:r>
              <a:rPr lang="en" dirty="0" smtClean="0"/>
              <a:t>Additional diagnostics:</a:t>
            </a:r>
          </a:p>
          <a:p>
            <a:endParaRPr lang="sr-Cyrl-RS" dirty="0"/>
          </a:p>
          <a:p>
            <a:endParaRPr lang="sr-Cyrl-RS" dirty="0" smtClean="0"/>
          </a:p>
          <a:p>
            <a:r>
              <a:rPr lang="en" dirty="0" err="1" smtClean="0"/>
              <a:t>Gastroscopy </a:t>
            </a:r>
            <a:r>
              <a:rPr lang="en" dirty="0" smtClean="0"/>
              <a:t>with biopsies – evidence of atrophic gastritis</a:t>
            </a:r>
          </a:p>
          <a:p>
            <a:r>
              <a:rPr lang="en" dirty="0"/>
              <a:t>Schiller </a:t>
            </a:r>
            <a:r>
              <a:rPr lang="en" dirty="0" smtClean="0"/>
              <a:t>'s test</a:t>
            </a:r>
          </a:p>
          <a:p>
            <a:r>
              <a:rPr lang="en" dirty="0" err="1" smtClean="0"/>
              <a:t>Antiparietal </a:t>
            </a:r>
            <a:r>
              <a:rPr lang="en" dirty="0" smtClean="0"/>
              <a:t>antibodies</a:t>
            </a:r>
          </a:p>
          <a:p>
            <a:endParaRPr lang="sr-Cyrl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674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6">
                    <a:lumMod val="75000"/>
                  </a:schemeClr>
                </a:solidFill>
              </a:rPr>
              <a:t>Patient number 2</a:t>
            </a:r>
            <a:endParaRPr lang="sr-Latn-R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/>
          <a:lstStyle/>
          <a:p>
            <a:r>
              <a:rPr lang="en" dirty="0" smtClean="0"/>
              <a:t>Therapy</a:t>
            </a:r>
          </a:p>
          <a:p>
            <a:endParaRPr lang="sr-Cyrl-RS" dirty="0"/>
          </a:p>
          <a:p>
            <a:r>
              <a:rPr lang="en" dirty="0" err="1" smtClean="0"/>
              <a:t>Amp </a:t>
            </a:r>
            <a:r>
              <a:rPr lang="en" dirty="0" smtClean="0"/>
              <a:t>vitamin B12 daily for 7 days, then every other day for 7 days, then once a week for a month, then once a month for the rest of your life</a:t>
            </a:r>
          </a:p>
          <a:p>
            <a:r>
              <a:rPr lang="en" dirty="0" err="1" smtClean="0"/>
              <a:t>Folic </a:t>
            </a:r>
            <a:r>
              <a:rPr lang="en" dirty="0" smtClean="0"/>
              <a:t>acid</a:t>
            </a:r>
          </a:p>
          <a:p>
            <a:r>
              <a:rPr lang="en" dirty="0" err="1" smtClean="0"/>
              <a:t>reticulocyte </a:t>
            </a:r>
            <a:r>
              <a:rPr lang="en" dirty="0" smtClean="0"/>
              <a:t>count control - elevated </a:t>
            </a:r>
            <a:r>
              <a:rPr lang="en" dirty="0" err="1" smtClean="0"/>
              <a:t>reticulocytes </a:t>
            </a:r>
            <a:r>
              <a:rPr lang="en" dirty="0" smtClean="0"/>
              <a:t>= </a:t>
            </a:r>
            <a:r>
              <a:rPr lang="en" dirty="0" err="1" smtClean="0"/>
              <a:t>reticulocyte </a:t>
            </a:r>
            <a:r>
              <a:rPr lang="en" dirty="0" smtClean="0"/>
              <a:t>crisis</a:t>
            </a:r>
          </a:p>
          <a:p>
            <a:r>
              <a:rPr lang="en" dirty="0" smtClean="0"/>
              <a:t>In the second week, iron preparations are added, for about a month in therapeutic doses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789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1">
                    <a:lumMod val="75000"/>
                  </a:schemeClr>
                </a:solidFill>
              </a:rPr>
              <a:t>Patient number 3</a:t>
            </a:r>
            <a:endParaRPr lang="sr-Latn-R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Pravougaonik 3"/>
          <p:cNvSpPr/>
          <p:nvPr/>
        </p:nvSpPr>
        <p:spPr>
          <a:xfrm>
            <a:off x="512618" y="1122941"/>
            <a:ext cx="113953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800" dirty="0" err="1" smtClean="0"/>
              <a:t>Patient</a:t>
            </a:r>
            <a:r>
              <a:rPr lang="en" sz="2800" dirty="0" smtClean="0"/>
              <a:t> </a:t>
            </a:r>
            <a:r>
              <a:rPr lang="en" sz="2800" dirty="0"/>
              <a:t>aged </a:t>
            </a:r>
            <a:r>
              <a:rPr lang="en" sz="2800" dirty="0" smtClean="0"/>
              <a:t>39 </a:t>
            </a:r>
            <a:r>
              <a:rPr lang="en" sz="2800" dirty="0"/>
              <a:t>comes to the doctor with complaints in the form of weakness, malaise, palpitations. He states that </a:t>
            </a:r>
            <a:r>
              <a:rPr lang="en" sz="2800" dirty="0" smtClean="0"/>
              <a:t>the environment noticed that the yellow </a:t>
            </a:r>
            <a:r>
              <a:rPr lang="en" sz="2800" dirty="0" err="1" smtClean="0"/>
              <a:t>discoloration </a:t>
            </a:r>
            <a:r>
              <a:rPr lang="en" sz="2800" dirty="0" smtClean="0"/>
              <a:t>of the skin. </a:t>
            </a:r>
            <a:r>
              <a:rPr lang="en" sz="2800" smtClean="0"/>
              <a:t>The problems </a:t>
            </a:r>
            <a:r>
              <a:rPr lang="en" sz="2800" dirty="0" smtClean="0"/>
              <a:t>arose relatively suddenly, about 7 days </a:t>
            </a:r>
            <a:r>
              <a:rPr lang="en" sz="2800" dirty="0" err="1" smtClean="0"/>
              <a:t>ago </a:t>
            </a:r>
            <a:r>
              <a:rPr lang="en" sz="2800" dirty="0" smtClean="0"/>
              <a:t>. Denies </a:t>
            </a:r>
            <a:r>
              <a:rPr lang="en" sz="2800" dirty="0"/>
              <a:t>visible bleeding (stool, urine).</a:t>
            </a:r>
          </a:p>
          <a:p>
            <a:r>
              <a:rPr lang="en" sz="2800" dirty="0"/>
              <a:t>LA: Of the chronic diseases, he fears hypertension.</a:t>
            </a:r>
          </a:p>
          <a:p>
            <a:r>
              <a:rPr lang="en" sz="2800" dirty="0"/>
              <a:t>PA: Mother had a stroke.</a:t>
            </a:r>
          </a:p>
          <a:p>
            <a:r>
              <a:rPr lang="en" sz="2800" dirty="0"/>
              <a:t>Overview: </a:t>
            </a:r>
            <a:r>
              <a:rPr lang="en" sz="2800" dirty="0" smtClean="0"/>
              <a:t>Skin pale-yellow </a:t>
            </a:r>
            <a:r>
              <a:rPr lang="en" sz="2800" dirty="0" err="1" smtClean="0"/>
              <a:t>discolored </a:t>
            </a:r>
            <a:r>
              <a:rPr lang="en" sz="2800" dirty="0" smtClean="0"/>
              <a:t>. </a:t>
            </a:r>
            <a:r>
              <a:rPr lang="en" sz="2800" dirty="0"/>
              <a:t>Physical findings on the head and </a:t>
            </a:r>
            <a:r>
              <a:rPr lang="en" sz="2800" dirty="0" smtClean="0"/>
              <a:t>neck: </a:t>
            </a:r>
            <a:r>
              <a:rPr lang="en" sz="2800" u="sng" dirty="0" smtClean="0"/>
              <a:t>yellow </a:t>
            </a:r>
            <a:r>
              <a:rPr lang="en" sz="2800" u="sng" dirty="0" err="1" smtClean="0"/>
              <a:t>discoloration of </a:t>
            </a:r>
            <a:r>
              <a:rPr lang="en" sz="2800" dirty="0" smtClean="0"/>
              <a:t>the </a:t>
            </a:r>
            <a:r>
              <a:rPr lang="en" sz="2800" u="sng" dirty="0" smtClean="0"/>
              <a:t>sclera </a:t>
            </a:r>
            <a:r>
              <a:rPr lang="en" sz="2800" dirty="0" smtClean="0"/>
              <a:t>. </a:t>
            </a:r>
            <a:r>
              <a:rPr lang="en" sz="2800" dirty="0"/>
              <a:t>On the heart, the action is rhythmic, accelerated, </a:t>
            </a:r>
            <a:r>
              <a:rPr lang="en" sz="2800" dirty="0" err="1"/>
              <a:t>systolic </a:t>
            </a:r>
            <a:r>
              <a:rPr lang="en" sz="2800" dirty="0"/>
              <a:t>murmur over </a:t>
            </a:r>
            <a:r>
              <a:rPr lang="en" sz="2800" dirty="0" err="1"/>
              <a:t>Erb's </a:t>
            </a:r>
            <a:r>
              <a:rPr lang="en" sz="2800" dirty="0"/>
              <a:t>point, 2-3/6. The liver and spleen are not </a:t>
            </a:r>
            <a:r>
              <a:rPr lang="en" sz="2800" dirty="0" err="1"/>
              <a:t>palpable </a:t>
            </a:r>
            <a:r>
              <a:rPr lang="en" sz="2800" dirty="0"/>
              <a:t>below </a:t>
            </a:r>
            <a:r>
              <a:rPr lang="en" sz="2800" dirty="0" err="1"/>
              <a:t>the costal </a:t>
            </a:r>
            <a:r>
              <a:rPr lang="en" sz="2800" dirty="0"/>
              <a:t>ports. Extremities without swelling and deformity.</a:t>
            </a:r>
          </a:p>
        </p:txBody>
      </p:sp>
    </p:spTree>
    <p:extLst>
      <p:ext uri="{BB962C8B-B14F-4D97-AF65-F5344CB8AC3E}">
        <p14:creationId xmlns:p14="http://schemas.microsoft.com/office/powerpoint/2010/main" val="36731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1">
                    <a:lumMod val="75000"/>
                  </a:schemeClr>
                </a:solidFill>
              </a:rPr>
              <a:t>Patient number 3</a:t>
            </a:r>
            <a:endParaRPr lang="sr-Latn-R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Čuvar mesta za sadržaj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62" y="1437532"/>
            <a:ext cx="5917150" cy="4442981"/>
          </a:xfrm>
          <a:prstGeom prst="rect">
            <a:avLst/>
          </a:prstGeom>
        </p:spPr>
      </p:pic>
      <p:cxnSp>
        <p:nvCxnSpPr>
          <p:cNvPr id="6" name="Prava linija spajanja 5"/>
          <p:cNvCxnSpPr/>
          <p:nvPr/>
        </p:nvCxnSpPr>
        <p:spPr>
          <a:xfrm>
            <a:off x="1787236" y="1371600"/>
            <a:ext cx="1662546" cy="311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rava linija spajanja 7"/>
          <p:cNvCxnSpPr/>
          <p:nvPr/>
        </p:nvCxnSpPr>
        <p:spPr>
          <a:xfrm>
            <a:off x="1724891" y="1797627"/>
            <a:ext cx="1797627" cy="311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rava linija spajanja 9"/>
          <p:cNvCxnSpPr/>
          <p:nvPr/>
        </p:nvCxnSpPr>
        <p:spPr>
          <a:xfrm>
            <a:off x="1787236" y="1049482"/>
            <a:ext cx="16625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rava linija spajanja 11"/>
          <p:cNvCxnSpPr/>
          <p:nvPr/>
        </p:nvCxnSpPr>
        <p:spPr>
          <a:xfrm flipV="1">
            <a:off x="1579418" y="2774373"/>
            <a:ext cx="1943100" cy="311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kvir za tekst 12"/>
          <p:cNvSpPr txBox="1"/>
          <p:nvPr/>
        </p:nvSpPr>
        <p:spPr>
          <a:xfrm>
            <a:off x="6172200" y="623455"/>
            <a:ext cx="45985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u="sng" dirty="0" err="1" smtClean="0"/>
              <a:t>Peripheral </a:t>
            </a:r>
            <a:r>
              <a:rPr lang="en" u="sng" dirty="0" smtClean="0"/>
              <a:t>smear </a:t>
            </a:r>
            <a:r>
              <a:rPr lang="en" dirty="0" smtClean="0"/>
              <a:t>: </a:t>
            </a:r>
            <a:r>
              <a:rPr lang="en" dirty="0" err="1" smtClean="0"/>
              <a:t>normochromia </a:t>
            </a:r>
            <a:r>
              <a:rPr lang="en" dirty="0" smtClean="0"/>
              <a:t>of the E lineage, fragments </a:t>
            </a:r>
            <a:r>
              <a:rPr lang="en" dirty="0" err="1" smtClean="0"/>
              <a:t>of erythrocytes </a:t>
            </a:r>
            <a:r>
              <a:rPr lang="en" dirty="0" smtClean="0"/>
              <a:t>( </a:t>
            </a:r>
            <a:r>
              <a:rPr lang="en" dirty="0" err="1" smtClean="0"/>
              <a:t>schizocytes </a:t>
            </a:r>
            <a:r>
              <a:rPr lang="en" dirty="0" smtClean="0"/>
              <a:t>) and an increased number </a:t>
            </a:r>
            <a:r>
              <a:rPr lang="en" dirty="0" err="1" smtClean="0"/>
              <a:t>of reticulocytes were seen </a:t>
            </a:r>
            <a:r>
              <a:rPr lang="en" dirty="0" smtClean="0"/>
              <a:t>. In the white vine, the mature elements are dominated by </a:t>
            </a:r>
            <a:r>
              <a:rPr lang="en" dirty="0" err="1" smtClean="0"/>
              <a:t>granulocytes </a:t>
            </a:r>
            <a:r>
              <a:rPr lang="en" dirty="0" smtClean="0"/>
              <a:t>. </a:t>
            </a:r>
            <a:r>
              <a:rPr lang="en" dirty="0" err="1" smtClean="0"/>
              <a:t>Tr </a:t>
            </a:r>
            <a:r>
              <a:rPr lang="en" dirty="0" smtClean="0"/>
              <a:t>tidy.</a:t>
            </a:r>
            <a:endParaRPr lang="sr-Latn-RS" dirty="0"/>
          </a:p>
        </p:txBody>
      </p:sp>
      <p:sp>
        <p:nvSpPr>
          <p:cNvPr id="14" name="Strelica nadesno 13"/>
          <p:cNvSpPr/>
          <p:nvPr/>
        </p:nvSpPr>
        <p:spPr>
          <a:xfrm>
            <a:off x="5582093" y="3211033"/>
            <a:ext cx="786809" cy="4997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5" name="Okvir za tekst 14"/>
          <p:cNvSpPr txBox="1"/>
          <p:nvPr/>
        </p:nvSpPr>
        <p:spPr>
          <a:xfrm>
            <a:off x="6724367" y="3211033"/>
            <a:ext cx="2286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 smtClean="0"/>
              <a:t>Macrocytic </a:t>
            </a:r>
            <a:r>
              <a:rPr lang="en" dirty="0" smtClean="0"/>
              <a:t>anemia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0874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1">
                    <a:lumMod val="75000"/>
                  </a:schemeClr>
                </a:solidFill>
              </a:rPr>
              <a:t>Patient number 3</a:t>
            </a:r>
            <a:endParaRPr lang="sr-Latn-R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432069"/>
          </a:xfrm>
        </p:spPr>
        <p:txBody>
          <a:bodyPr>
            <a:normAutofit fontScale="92500" lnSpcReduction="10000"/>
          </a:bodyPr>
          <a:lstStyle/>
          <a:p>
            <a:r>
              <a:rPr lang="en" dirty="0" smtClean="0"/>
              <a:t>Biochemical analyses</a:t>
            </a:r>
          </a:p>
        </p:txBody>
      </p:sp>
      <p:sp>
        <p:nvSpPr>
          <p:cNvPr id="4" name="Okvir za tekst 3"/>
          <p:cNvSpPr txBox="1"/>
          <p:nvPr/>
        </p:nvSpPr>
        <p:spPr>
          <a:xfrm>
            <a:off x="1095155" y="1743740"/>
            <a:ext cx="33917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dirty="0" err="1" smtClean="0"/>
              <a:t>Bilirubin </a:t>
            </a:r>
            <a:r>
              <a:rPr lang="en" dirty="0" smtClean="0"/>
              <a:t>total 75.3</a:t>
            </a:r>
          </a:p>
          <a:p>
            <a:r>
              <a:rPr lang="en" dirty="0" smtClean="0"/>
              <a:t>Direct </a:t>
            </a:r>
            <a:r>
              <a:rPr lang="en" dirty="0" err="1" smtClean="0"/>
              <a:t>bilirubin 2.54</a:t>
            </a:r>
          </a:p>
          <a:p>
            <a:r>
              <a:rPr lang="en" dirty="0" smtClean="0"/>
              <a:t>LDH 13547</a:t>
            </a:r>
          </a:p>
          <a:p>
            <a:r>
              <a:rPr lang="en" dirty="0" smtClean="0"/>
              <a:t>AST 35</a:t>
            </a:r>
          </a:p>
          <a:p>
            <a:r>
              <a:rPr lang="en" dirty="0" smtClean="0"/>
              <a:t>ALT 24</a:t>
            </a:r>
          </a:p>
          <a:p>
            <a:r>
              <a:rPr lang="en" dirty="0" smtClean="0"/>
              <a:t>GGT 41</a:t>
            </a:r>
          </a:p>
          <a:p>
            <a:r>
              <a:rPr lang="en" dirty="0" smtClean="0"/>
              <a:t>Serum iron 45.2</a:t>
            </a:r>
          </a:p>
          <a:p>
            <a:r>
              <a:rPr lang="en" dirty="0" smtClean="0"/>
              <a:t>TIBC 17</a:t>
            </a:r>
          </a:p>
          <a:p>
            <a:r>
              <a:rPr lang="en" dirty="0" smtClean="0"/>
              <a:t>UIBC 26</a:t>
            </a:r>
          </a:p>
          <a:p>
            <a:r>
              <a:rPr lang="en" dirty="0" err="1" smtClean="0"/>
              <a:t>Ferritin </a:t>
            </a:r>
            <a:r>
              <a:rPr lang="en" dirty="0" smtClean="0"/>
              <a:t>259</a:t>
            </a:r>
            <a:endParaRPr lang="sr-Latn-RS" dirty="0"/>
          </a:p>
        </p:txBody>
      </p:sp>
      <p:sp>
        <p:nvSpPr>
          <p:cNvPr id="5" name="Okvir za tekst 4"/>
          <p:cNvSpPr txBox="1"/>
          <p:nvPr/>
        </p:nvSpPr>
        <p:spPr>
          <a:xfrm>
            <a:off x="1095155" y="5433237"/>
            <a:ext cx="3017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smtClean="0"/>
              <a:t>Vit B12 345,000</a:t>
            </a:r>
          </a:p>
          <a:p>
            <a:r>
              <a:rPr lang="en" dirty="0" err="1" smtClean="0"/>
              <a:t>Folic </a:t>
            </a:r>
            <a:r>
              <a:rPr lang="en" dirty="0" smtClean="0"/>
              <a:t>acid 19.8</a:t>
            </a:r>
            <a:endParaRPr lang="sr-Latn-RS" dirty="0"/>
          </a:p>
        </p:txBody>
      </p:sp>
      <p:sp>
        <p:nvSpPr>
          <p:cNvPr id="6" name="Okvir za tekst 5"/>
          <p:cNvSpPr txBox="1"/>
          <p:nvPr/>
        </p:nvSpPr>
        <p:spPr>
          <a:xfrm>
            <a:off x="6096000" y="1408813"/>
            <a:ext cx="2761653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" b="1" dirty="0" err="1" smtClean="0"/>
              <a:t>Coombs </a:t>
            </a:r>
            <a:r>
              <a:rPr lang="en" b="1" dirty="0" smtClean="0"/>
              <a:t>test DAT +++</a:t>
            </a:r>
          </a:p>
          <a:p>
            <a:r>
              <a:rPr lang="en" b="1" dirty="0"/>
              <a:t> </a:t>
            </a:r>
            <a:r>
              <a:rPr lang="en" b="1" dirty="0" smtClean="0"/>
              <a:t>IAT +/-</a:t>
            </a:r>
            <a:endParaRPr lang="sr-Latn-RS" b="1" dirty="0"/>
          </a:p>
        </p:txBody>
      </p:sp>
      <p:sp>
        <p:nvSpPr>
          <p:cNvPr id="8" name="Strelica nadole 7"/>
          <p:cNvSpPr/>
          <p:nvPr/>
        </p:nvSpPr>
        <p:spPr>
          <a:xfrm>
            <a:off x="7336465" y="2328530"/>
            <a:ext cx="648586" cy="1828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9" name="Okvir za tekst 8"/>
          <p:cNvSpPr txBox="1"/>
          <p:nvPr/>
        </p:nvSpPr>
        <p:spPr>
          <a:xfrm>
            <a:off x="5858539" y="4246050"/>
            <a:ext cx="3960251" cy="369332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" dirty="0" err="1" smtClean="0"/>
              <a:t>Autoimmune</a:t>
            </a:r>
            <a:r>
              <a:rPr lang="en" dirty="0" smtClean="0"/>
              <a:t> </a:t>
            </a:r>
            <a:r>
              <a:rPr lang="en" dirty="0" err="1" smtClean="0"/>
              <a:t>hemolytic </a:t>
            </a:r>
            <a:r>
              <a:rPr lang="en" dirty="0" smtClean="0"/>
              <a:t>anemia - AIHA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7557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1">
                    <a:lumMod val="75000"/>
                  </a:schemeClr>
                </a:solidFill>
              </a:rPr>
              <a:t>Patient number 3</a:t>
            </a:r>
            <a:endParaRPr lang="sr-Latn-R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/>
          <a:lstStyle/>
          <a:p>
            <a:r>
              <a:rPr lang="en" dirty="0" err="1" smtClean="0"/>
              <a:t>Idiopathic </a:t>
            </a:r>
            <a:r>
              <a:rPr lang="en" dirty="0" smtClean="0"/>
              <a:t>or associated with other </a:t>
            </a:r>
            <a:r>
              <a:rPr lang="en" dirty="0" err="1" smtClean="0"/>
              <a:t>diseases</a:t>
            </a:r>
            <a:endParaRPr lang="sr-Latn-RS" dirty="0"/>
          </a:p>
        </p:txBody>
      </p:sp>
      <p:sp>
        <p:nvSpPr>
          <p:cNvPr id="4" name="Strelica nadole 3"/>
          <p:cNvSpPr/>
          <p:nvPr/>
        </p:nvSpPr>
        <p:spPr>
          <a:xfrm>
            <a:off x="5252484" y="1424763"/>
            <a:ext cx="648586" cy="12971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Okvir za tekst 4"/>
          <p:cNvSpPr txBox="1"/>
          <p:nvPr/>
        </p:nvSpPr>
        <p:spPr>
          <a:xfrm>
            <a:off x="2586680" y="3125971"/>
            <a:ext cx="72472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4000" dirty="0" err="1" smtClean="0"/>
              <a:t>Autoimmune </a:t>
            </a:r>
            <a:r>
              <a:rPr lang="en" sz="4000" dirty="0" smtClean="0"/>
              <a:t>diseases</a:t>
            </a:r>
          </a:p>
          <a:p>
            <a:r>
              <a:rPr lang="en" sz="4000" dirty="0" err="1" smtClean="0"/>
              <a:t>Lymphoproliferative</a:t>
            </a:r>
            <a:r>
              <a:rPr lang="en" sz="4000" dirty="0" smtClean="0"/>
              <a:t> </a:t>
            </a:r>
            <a:r>
              <a:rPr lang="en" sz="4000" dirty="0" err="1" smtClean="0"/>
              <a:t>diseases</a:t>
            </a:r>
            <a:endParaRPr lang="sr-Cyrl-RS" sz="4000" dirty="0" smtClean="0"/>
          </a:p>
          <a:p>
            <a:r>
              <a:rPr lang="en" sz="4000" dirty="0" err="1" smtClean="0"/>
              <a:t>Malignancies</a:t>
            </a:r>
            <a:endParaRPr lang="sr-Latn-RS" sz="4000" dirty="0"/>
          </a:p>
        </p:txBody>
      </p:sp>
    </p:spTree>
    <p:extLst>
      <p:ext uri="{BB962C8B-B14F-4D97-AF65-F5344CB8AC3E}">
        <p14:creationId xmlns:p14="http://schemas.microsoft.com/office/powerpoint/2010/main" val="349221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1">
                    <a:lumMod val="75000"/>
                  </a:schemeClr>
                </a:solidFill>
              </a:rPr>
              <a:t>Patient number 3</a:t>
            </a:r>
            <a:endParaRPr lang="sr-Latn-R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748145"/>
            <a:ext cx="10515600" cy="5428818"/>
          </a:xfrm>
        </p:spPr>
        <p:txBody>
          <a:bodyPr/>
          <a:lstStyle/>
          <a:p>
            <a:r>
              <a:rPr lang="en" dirty="0" smtClean="0"/>
              <a:t>Therapy:</a:t>
            </a:r>
          </a:p>
          <a:p>
            <a:endParaRPr lang="sr-Cyrl-RS" dirty="0"/>
          </a:p>
          <a:p>
            <a:r>
              <a:rPr lang="en" dirty="0" err="1" smtClean="0"/>
              <a:t>Corticosteroid </a:t>
            </a:r>
            <a:r>
              <a:rPr lang="en" dirty="0" smtClean="0"/>
              <a:t>therapy ( </a:t>
            </a:r>
            <a:r>
              <a:rPr lang="en" dirty="0" err="1" smtClean="0"/>
              <a:t>methylprednisolone </a:t>
            </a:r>
            <a:r>
              <a:rPr lang="en" dirty="0" smtClean="0"/>
              <a:t>1mg/kg body weight) until the hemoglobin value normalizes, after which it is gradually reduced until it is discontinued if possible.</a:t>
            </a:r>
          </a:p>
          <a:p>
            <a:r>
              <a:rPr lang="en" dirty="0" smtClean="0"/>
              <a:t>In case of </a:t>
            </a:r>
            <a:r>
              <a:rPr lang="en" dirty="0" err="1" smtClean="0"/>
              <a:t>refractoriness, </a:t>
            </a:r>
            <a:r>
              <a:rPr lang="en" dirty="0" smtClean="0"/>
              <a:t>other </a:t>
            </a:r>
            <a:r>
              <a:rPr lang="en" dirty="0" err="1" smtClean="0"/>
              <a:t>immunosuppressants are added </a:t>
            </a:r>
            <a:r>
              <a:rPr lang="en" dirty="0" smtClean="0"/>
              <a:t>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4078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831273"/>
            <a:ext cx="10515600" cy="5345690"/>
          </a:xfrm>
        </p:spPr>
        <p:txBody>
          <a:bodyPr/>
          <a:lstStyle/>
          <a:p>
            <a:r>
              <a:rPr lang="en" dirty="0" smtClean="0"/>
              <a:t>A 62-year-old patient comes to the doctor with complaints in the form of weakness, </a:t>
            </a:r>
            <a:r>
              <a:rPr lang="en" dirty="0" smtClean="0"/>
              <a:t>fatigue, </a:t>
            </a:r>
            <a:r>
              <a:rPr lang="en" dirty="0" smtClean="0"/>
              <a:t>palpitations. He states that he has a weaker appetite and that he has lost about 3 kg in body weight in the last month. The problems started about a month ago. Denies visible bleeding (stool, urine).</a:t>
            </a:r>
          </a:p>
          <a:p>
            <a:r>
              <a:rPr lang="en" dirty="0" smtClean="0"/>
              <a:t>LA: Of the chronic diseases, he </a:t>
            </a:r>
            <a:r>
              <a:rPr lang="en" dirty="0" smtClean="0"/>
              <a:t>has </a:t>
            </a:r>
            <a:r>
              <a:rPr lang="en" dirty="0" smtClean="0"/>
              <a:t>hypertension.</a:t>
            </a:r>
          </a:p>
          <a:p>
            <a:r>
              <a:rPr lang="en" dirty="0" smtClean="0"/>
              <a:t>PA: Mother had a stroke.</a:t>
            </a:r>
          </a:p>
          <a:p>
            <a:r>
              <a:rPr lang="en" dirty="0" smtClean="0"/>
              <a:t>Overview: Pale discolored </a:t>
            </a:r>
            <a:r>
              <a:rPr lang="en" dirty="0" smtClean="0"/>
              <a:t>skin </a:t>
            </a:r>
            <a:r>
              <a:rPr lang="en" dirty="0" smtClean="0"/>
              <a:t>. Physical findings on the head and </a:t>
            </a:r>
            <a:r>
              <a:rPr lang="en" dirty="0" err="1" smtClean="0"/>
              <a:t>neck </a:t>
            </a:r>
            <a:r>
              <a:rPr lang="en" dirty="0" smtClean="0"/>
              <a:t>are normal. On the heart, the action is rhythmic, accelerated, </a:t>
            </a:r>
            <a:r>
              <a:rPr lang="en" dirty="0" err="1" smtClean="0"/>
              <a:t>systolic </a:t>
            </a:r>
            <a:r>
              <a:rPr lang="en" dirty="0" smtClean="0"/>
              <a:t>murmur over </a:t>
            </a:r>
            <a:r>
              <a:rPr lang="en" dirty="0" err="1" smtClean="0"/>
              <a:t>Erb's </a:t>
            </a:r>
            <a:r>
              <a:rPr lang="en" dirty="0" smtClean="0"/>
              <a:t>point, 2-3/6. The liver and spleen are not </a:t>
            </a:r>
            <a:r>
              <a:rPr lang="en" dirty="0" err="1" smtClean="0"/>
              <a:t>palpable </a:t>
            </a:r>
            <a:r>
              <a:rPr lang="en" dirty="0" smtClean="0"/>
              <a:t>below </a:t>
            </a:r>
            <a:r>
              <a:rPr lang="en" dirty="0" err="1" smtClean="0"/>
              <a:t>the costal </a:t>
            </a:r>
            <a:r>
              <a:rPr lang="en" dirty="0" smtClean="0"/>
              <a:t>ports. Extremities without swelling and deformity.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7108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Čuvar mesta za sadržaj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04154"/>
            <a:ext cx="9408935" cy="5397500"/>
          </a:xfrm>
        </p:spPr>
      </p:pic>
      <p:cxnSp>
        <p:nvCxnSpPr>
          <p:cNvPr id="8" name="Prava linija spajanja 7"/>
          <p:cNvCxnSpPr/>
          <p:nvPr/>
        </p:nvCxnSpPr>
        <p:spPr>
          <a:xfrm>
            <a:off x="1246909" y="1880755"/>
            <a:ext cx="6452755" cy="1766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rava linija spajanja 9"/>
          <p:cNvCxnSpPr/>
          <p:nvPr/>
        </p:nvCxnSpPr>
        <p:spPr>
          <a:xfrm>
            <a:off x="1267691" y="2691245"/>
            <a:ext cx="6151418" cy="1558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rava linija spajanja 11"/>
          <p:cNvCxnSpPr/>
          <p:nvPr/>
        </p:nvCxnSpPr>
        <p:spPr>
          <a:xfrm>
            <a:off x="1361209" y="3501736"/>
            <a:ext cx="6089073" cy="101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rava linija spajanja 13"/>
          <p:cNvCxnSpPr/>
          <p:nvPr/>
        </p:nvCxnSpPr>
        <p:spPr>
          <a:xfrm>
            <a:off x="1392382" y="5143500"/>
            <a:ext cx="5881254" cy="1246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trelica nadesno 14"/>
          <p:cNvSpPr/>
          <p:nvPr/>
        </p:nvSpPr>
        <p:spPr>
          <a:xfrm>
            <a:off x="8791558" y="6301654"/>
            <a:ext cx="1558637" cy="2909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7" name="Okvir za tekst 16"/>
          <p:cNvSpPr txBox="1"/>
          <p:nvPr/>
        </p:nvSpPr>
        <p:spPr>
          <a:xfrm>
            <a:off x="10546773" y="6123961"/>
            <a:ext cx="14318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 smtClean="0"/>
              <a:t>Microcytic</a:t>
            </a:r>
            <a:endParaRPr lang="sr-Cyrl-RS" dirty="0" smtClean="0"/>
          </a:p>
          <a:p>
            <a:r>
              <a:rPr lang="en" dirty="0" smtClean="0"/>
              <a:t>anemia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3056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675409"/>
            <a:ext cx="10515600" cy="5501554"/>
          </a:xfrm>
        </p:spPr>
        <p:txBody>
          <a:bodyPr/>
          <a:lstStyle/>
          <a:p>
            <a:r>
              <a:rPr lang="en" dirty="0" smtClean="0"/>
              <a:t>To do:</a:t>
            </a:r>
          </a:p>
          <a:p>
            <a:r>
              <a:rPr lang="en" dirty="0" smtClean="0"/>
              <a:t>Biochemical analyses</a:t>
            </a:r>
          </a:p>
          <a:p>
            <a:r>
              <a:rPr lang="en" dirty="0" smtClean="0"/>
              <a:t>Urine analysis</a:t>
            </a:r>
          </a:p>
          <a:p>
            <a:r>
              <a:rPr lang="en" dirty="0" smtClean="0"/>
              <a:t>Stool for occult bleeding (Adler-Weber test)</a:t>
            </a:r>
          </a:p>
          <a:p>
            <a:r>
              <a:rPr lang="en" dirty="0" smtClean="0"/>
              <a:t>ECHO of the abdomen</a:t>
            </a:r>
          </a:p>
          <a:p>
            <a:r>
              <a:rPr lang="en" dirty="0" smtClean="0"/>
              <a:t>X-ray of the lungs</a:t>
            </a:r>
          </a:p>
          <a:p>
            <a:r>
              <a:rPr lang="en" dirty="0" smtClean="0"/>
              <a:t>There are markers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351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Čuvar mesta za sadržaj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62" y="658022"/>
            <a:ext cx="5582938" cy="6121614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603" y="2453998"/>
            <a:ext cx="4813669" cy="1576587"/>
          </a:xfrm>
          <a:prstGeom prst="rect">
            <a:avLst/>
          </a:prstGeom>
        </p:spPr>
      </p:pic>
      <p:cxnSp>
        <p:nvCxnSpPr>
          <p:cNvPr id="7" name="Prava linija spajanja 6"/>
          <p:cNvCxnSpPr/>
          <p:nvPr/>
        </p:nvCxnSpPr>
        <p:spPr>
          <a:xfrm flipV="1">
            <a:off x="675409" y="6296891"/>
            <a:ext cx="3699164" cy="114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rava linija spajanja 8"/>
          <p:cNvCxnSpPr/>
          <p:nvPr/>
        </p:nvCxnSpPr>
        <p:spPr>
          <a:xfrm flipV="1">
            <a:off x="665018" y="6567055"/>
            <a:ext cx="3685702" cy="831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rava linija spajanja 10"/>
          <p:cNvCxnSpPr/>
          <p:nvPr/>
        </p:nvCxnSpPr>
        <p:spPr>
          <a:xfrm>
            <a:off x="6400800" y="2628900"/>
            <a:ext cx="3293918" cy="519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rava linija spajanja 12"/>
          <p:cNvCxnSpPr/>
          <p:nvPr/>
        </p:nvCxnSpPr>
        <p:spPr>
          <a:xfrm flipV="1">
            <a:off x="6431973" y="2878282"/>
            <a:ext cx="3169227" cy="103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rava linija spajanja 14"/>
          <p:cNvCxnSpPr/>
          <p:nvPr/>
        </p:nvCxnSpPr>
        <p:spPr>
          <a:xfrm>
            <a:off x="675409" y="3242291"/>
            <a:ext cx="36753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rava linija spajanja 16"/>
          <p:cNvCxnSpPr/>
          <p:nvPr/>
        </p:nvCxnSpPr>
        <p:spPr>
          <a:xfrm>
            <a:off x="675409" y="3501736"/>
            <a:ext cx="3699164" cy="51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359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838200" y="987136"/>
            <a:ext cx="10515600" cy="5189827"/>
          </a:xfrm>
        </p:spPr>
        <p:txBody>
          <a:bodyPr/>
          <a:lstStyle/>
          <a:p>
            <a:r>
              <a:rPr lang="en" dirty="0" smtClean="0"/>
              <a:t>Stool positive for occult bleeding</a:t>
            </a:r>
          </a:p>
          <a:p>
            <a:r>
              <a:rPr lang="en" dirty="0" smtClean="0"/>
              <a:t>Abdominal ECHO: liver enlarged, two </a:t>
            </a:r>
            <a:r>
              <a:rPr lang="en" dirty="0" err="1" smtClean="0"/>
              <a:t>focal </a:t>
            </a:r>
            <a:r>
              <a:rPr lang="en" dirty="0" smtClean="0"/>
              <a:t>changes in the liver were seen. Spleen in order</a:t>
            </a:r>
          </a:p>
          <a:p>
            <a:r>
              <a:rPr lang="en" dirty="0" smtClean="0"/>
              <a:t>Tumor markers done - neat</a:t>
            </a:r>
          </a:p>
          <a:p>
            <a:r>
              <a:rPr lang="en" dirty="0" smtClean="0"/>
              <a:t>Due to elevated GGT and alkaline </a:t>
            </a:r>
            <a:r>
              <a:rPr lang="en" dirty="0" err="1" smtClean="0"/>
              <a:t>phosphatase</a:t>
            </a:r>
            <a:r>
              <a:rPr lang="en" dirty="0" smtClean="0"/>
              <a:t> </a:t>
            </a:r>
            <a:r>
              <a:rPr lang="en" dirty="0" err="1" smtClean="0"/>
              <a:t>indicated</a:t>
            </a:r>
            <a:r>
              <a:rPr lang="en" dirty="0" smtClean="0"/>
              <a:t> </a:t>
            </a:r>
            <a:r>
              <a:rPr lang="en" dirty="0" err="1" smtClean="0"/>
              <a:t>colonoscopy </a:t>
            </a:r>
            <a:r>
              <a:rPr lang="en" dirty="0" smtClean="0"/>
              <a:t>and bone </a:t>
            </a:r>
            <a:r>
              <a:rPr lang="en" dirty="0" err="1" smtClean="0"/>
              <a:t>scintigraphy </a:t>
            </a:r>
            <a:r>
              <a:rPr lang="en" dirty="0" smtClean="0"/>
              <a:t>.</a:t>
            </a:r>
          </a:p>
          <a:p>
            <a:r>
              <a:rPr lang="en" dirty="0" smtClean="0"/>
              <a:t>At </a:t>
            </a:r>
            <a:r>
              <a:rPr lang="en" dirty="0" err="1" smtClean="0"/>
              <a:t>the colonoscopy </a:t>
            </a:r>
            <a:r>
              <a:rPr lang="en" dirty="0" smtClean="0"/>
              <a:t>- Tu of the rectum</a:t>
            </a:r>
          </a:p>
          <a:p>
            <a:r>
              <a:rPr lang="en" dirty="0" smtClean="0"/>
              <a:t>On bone </a:t>
            </a:r>
            <a:r>
              <a:rPr lang="en" dirty="0" err="1" smtClean="0"/>
              <a:t>scintigraphy </a:t>
            </a:r>
            <a:r>
              <a:rPr lang="en" dirty="0" smtClean="0"/>
              <a:t>- no bone metastases were seen</a:t>
            </a:r>
          </a:p>
          <a:p>
            <a:endParaRPr lang="sr-Cyrl-RS" dirty="0" smtClean="0"/>
          </a:p>
          <a:p>
            <a:endParaRPr lang="sr-Latn-RS" dirty="0"/>
          </a:p>
        </p:txBody>
      </p:sp>
      <p:sp>
        <p:nvSpPr>
          <p:cNvPr id="4" name="Strelica nadesno 3"/>
          <p:cNvSpPr/>
          <p:nvPr/>
        </p:nvSpPr>
        <p:spPr>
          <a:xfrm>
            <a:off x="1849582" y="5205845"/>
            <a:ext cx="2389909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5" name="Okvir za tekst 4"/>
          <p:cNvSpPr txBox="1"/>
          <p:nvPr/>
        </p:nvSpPr>
        <p:spPr>
          <a:xfrm>
            <a:off x="5146240" y="5364079"/>
            <a:ext cx="530081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" dirty="0" smtClean="0"/>
              <a:t>Diagnosis: Colon </a:t>
            </a:r>
            <a:r>
              <a:rPr lang="en" dirty="0" err="1" smtClean="0"/>
              <a:t>cancer </a:t>
            </a:r>
            <a:r>
              <a:rPr lang="en" dirty="0" smtClean="0"/>
              <a:t>with metastases in the liver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2301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293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2">
                    <a:lumMod val="75000"/>
                  </a:schemeClr>
                </a:solidFill>
              </a:rPr>
              <a:t>Patient number 1</a:t>
            </a:r>
            <a:endParaRPr lang="sr-Latn-RS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 smtClean="0"/>
              <a:t>Therapy Causal - </a:t>
            </a:r>
            <a:r>
              <a:rPr lang="en" dirty="0" err="1" smtClean="0"/>
              <a:t>cancer surgery </a:t>
            </a:r>
            <a:r>
              <a:rPr lang="en" dirty="0" smtClean="0"/>
              <a:t>or </a:t>
            </a:r>
            <a:r>
              <a:rPr lang="en" dirty="0" err="1" smtClean="0"/>
              <a:t>chemotherapy</a:t>
            </a:r>
            <a:endParaRPr lang="sr-Cyrl-RS" dirty="0" smtClean="0"/>
          </a:p>
          <a:p>
            <a:endParaRPr lang="sr-Cyrl-RS" dirty="0"/>
          </a:p>
          <a:p>
            <a:r>
              <a:rPr lang="en" dirty="0" smtClean="0"/>
              <a:t>Supplementation of iron with preparations with </a:t>
            </a:r>
            <a:r>
              <a:rPr lang="en" dirty="0" err="1" smtClean="0"/>
              <a:t>folic </a:t>
            </a:r>
            <a:r>
              <a:rPr lang="en" dirty="0" smtClean="0"/>
              <a:t>acid and vitamin C due to better absorption and incorporation.</a:t>
            </a:r>
          </a:p>
          <a:p>
            <a:r>
              <a:rPr lang="en" dirty="0" smtClean="0"/>
              <a:t>Treatment of </a:t>
            </a:r>
            <a:r>
              <a:rPr lang="en" dirty="0" err="1" smtClean="0"/>
              <a:t>microcytic </a:t>
            </a:r>
            <a:r>
              <a:rPr lang="en" dirty="0" smtClean="0"/>
              <a:t>anemia after solving the cause lasts 4-6 months.</a:t>
            </a:r>
            <a:endParaRPr lang="sr-Latn-RS" dirty="0"/>
          </a:p>
        </p:txBody>
      </p:sp>
      <p:sp>
        <p:nvSpPr>
          <p:cNvPr id="4" name="Strelica nadesno 3"/>
          <p:cNvSpPr/>
          <p:nvPr/>
        </p:nvSpPr>
        <p:spPr>
          <a:xfrm>
            <a:off x="2722418" y="2410690"/>
            <a:ext cx="1330036" cy="270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8106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6">
                    <a:lumMod val="75000"/>
                  </a:schemeClr>
                </a:solidFill>
              </a:rPr>
              <a:t>Patient number 2</a:t>
            </a:r>
            <a:endParaRPr lang="sr-Latn-R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Pravougaonik 4"/>
          <p:cNvSpPr/>
          <p:nvPr/>
        </p:nvSpPr>
        <p:spPr>
          <a:xfrm>
            <a:off x="512618" y="1122941"/>
            <a:ext cx="113953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2800" dirty="0" err="1" smtClean="0"/>
              <a:t>Patient</a:t>
            </a:r>
            <a:r>
              <a:rPr lang="en" sz="2800" dirty="0" smtClean="0"/>
              <a:t> </a:t>
            </a:r>
            <a:r>
              <a:rPr lang="en" sz="2800" dirty="0"/>
              <a:t>aged </a:t>
            </a:r>
            <a:r>
              <a:rPr lang="en" sz="2800" dirty="0" smtClean="0"/>
              <a:t>45 </a:t>
            </a:r>
            <a:r>
              <a:rPr lang="en" sz="2800" dirty="0"/>
              <a:t>comes to the doctor with complaints in the form of weakness, malaise, palpitations. He states that he has a weaker appetite and that he has lost about 3 kg in body weight in the last month. Denies visible bleeding (stool, urine).</a:t>
            </a:r>
          </a:p>
          <a:p>
            <a:r>
              <a:rPr lang="en" sz="2800" dirty="0"/>
              <a:t>LA: Of the chronic diseases, he fears hypertension.</a:t>
            </a:r>
          </a:p>
          <a:p>
            <a:r>
              <a:rPr lang="en" sz="2800" dirty="0"/>
              <a:t>PA: Mother had a stroke.</a:t>
            </a:r>
          </a:p>
          <a:p>
            <a:r>
              <a:rPr lang="en" sz="2800" dirty="0"/>
              <a:t>Overview: Pale </a:t>
            </a:r>
            <a:r>
              <a:rPr lang="en" sz="2800" dirty="0" err="1" smtClean="0"/>
              <a:t>discolored </a:t>
            </a:r>
            <a:r>
              <a:rPr lang="en" sz="2800" dirty="0" smtClean="0"/>
              <a:t>leather . </a:t>
            </a:r>
            <a:r>
              <a:rPr lang="en" sz="2800" dirty="0"/>
              <a:t>Physical findings on </a:t>
            </a:r>
            <a:r>
              <a:rPr lang="en" sz="2800" dirty="0" smtClean="0"/>
              <a:t>the </a:t>
            </a:r>
            <a:r>
              <a:rPr lang="en" sz="2800" dirty="0"/>
              <a:t>head and </a:t>
            </a:r>
            <a:r>
              <a:rPr lang="en" sz="2800" dirty="0" smtClean="0"/>
              <a:t>neck: </a:t>
            </a:r>
            <a:r>
              <a:rPr lang="en" sz="2800" u="sng" dirty="0" err="1" smtClean="0"/>
              <a:t>pale yellow</a:t>
            </a:r>
            <a:r>
              <a:rPr lang="en" sz="2800" u="sng" dirty="0" smtClean="0"/>
              <a:t> </a:t>
            </a:r>
            <a:r>
              <a:rPr lang="en" sz="2800" u="sng" dirty="0" err="1" smtClean="0"/>
              <a:t>discoloration </a:t>
            </a:r>
            <a:r>
              <a:rPr lang="en" sz="2800" u="sng" dirty="0" smtClean="0"/>
              <a:t>of the sclera </a:t>
            </a:r>
            <a:r>
              <a:rPr lang="en" sz="2800" dirty="0" smtClean="0"/>
              <a:t>, </a:t>
            </a:r>
            <a:r>
              <a:rPr lang="en" sz="2800" u="sng" dirty="0" smtClean="0"/>
              <a:t>tongue without visible papillae, smooth </a:t>
            </a:r>
            <a:r>
              <a:rPr lang="en" sz="2800" dirty="0" smtClean="0"/>
              <a:t>. </a:t>
            </a:r>
            <a:r>
              <a:rPr lang="en" sz="2800" dirty="0"/>
              <a:t>On the heart, the action is rhythmic, accelerated, </a:t>
            </a:r>
            <a:r>
              <a:rPr lang="en" sz="2800" dirty="0" err="1"/>
              <a:t>systolic </a:t>
            </a:r>
            <a:r>
              <a:rPr lang="en" sz="2800" dirty="0"/>
              <a:t>murmur over </a:t>
            </a:r>
            <a:r>
              <a:rPr lang="en" sz="2800" dirty="0" err="1"/>
              <a:t>Erb's </a:t>
            </a:r>
            <a:r>
              <a:rPr lang="en" sz="2800" dirty="0"/>
              <a:t>point, 2-3/6. The liver and spleen are not </a:t>
            </a:r>
            <a:r>
              <a:rPr lang="en" sz="2800" dirty="0" err="1"/>
              <a:t>palpable </a:t>
            </a:r>
            <a:r>
              <a:rPr lang="en" sz="2800" dirty="0"/>
              <a:t>below </a:t>
            </a:r>
            <a:r>
              <a:rPr lang="en" sz="2800" dirty="0" err="1"/>
              <a:t>the costal </a:t>
            </a:r>
            <a:r>
              <a:rPr lang="en" sz="2800" dirty="0"/>
              <a:t>ports. Extremities without swelling and deformity.</a:t>
            </a:r>
          </a:p>
        </p:txBody>
      </p:sp>
    </p:spTree>
    <p:extLst>
      <p:ext uri="{BB962C8B-B14F-4D97-AF65-F5344CB8AC3E}">
        <p14:creationId xmlns:p14="http://schemas.microsoft.com/office/powerpoint/2010/main" val="16408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52500" y="250826"/>
            <a:ext cx="10515600" cy="268720"/>
          </a:xfrm>
        </p:spPr>
        <p:txBody>
          <a:bodyPr>
            <a:noAutofit/>
          </a:bodyPr>
          <a:lstStyle/>
          <a:p>
            <a:r>
              <a:rPr lang="en" sz="1800" dirty="0" smtClean="0">
                <a:solidFill>
                  <a:schemeClr val="accent6">
                    <a:lumMod val="75000"/>
                  </a:schemeClr>
                </a:solidFill>
              </a:rPr>
              <a:t>Patient number 2</a:t>
            </a:r>
            <a:endParaRPr lang="sr-Latn-R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Slika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016" y="385186"/>
            <a:ext cx="2044909" cy="2171700"/>
          </a:xfrm>
          <a:prstGeom prst="rect">
            <a:avLst/>
          </a:prstGeom>
        </p:spPr>
      </p:pic>
      <p:cxnSp>
        <p:nvCxnSpPr>
          <p:cNvPr id="15" name="Prava linija spajanja sa strelicom 14"/>
          <p:cNvCxnSpPr/>
          <p:nvPr/>
        </p:nvCxnSpPr>
        <p:spPr>
          <a:xfrm flipH="1">
            <a:off x="6328064" y="644236"/>
            <a:ext cx="2078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rava linija spajanja sa strelicom 20"/>
          <p:cNvCxnSpPr/>
          <p:nvPr/>
        </p:nvCxnSpPr>
        <p:spPr>
          <a:xfrm flipH="1">
            <a:off x="7377545" y="644236"/>
            <a:ext cx="1028700" cy="1163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kvir za tekst 21"/>
          <p:cNvSpPr txBox="1"/>
          <p:nvPr/>
        </p:nvSpPr>
        <p:spPr>
          <a:xfrm>
            <a:off x="8406245" y="397225"/>
            <a:ext cx="326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 smtClean="0"/>
              <a:t>Hypersegmented</a:t>
            </a:r>
            <a:r>
              <a:rPr lang="en" dirty="0" smtClean="0"/>
              <a:t> </a:t>
            </a:r>
            <a:r>
              <a:rPr lang="en" dirty="0" err="1" smtClean="0"/>
              <a:t>neutrophil</a:t>
            </a:r>
            <a:endParaRPr lang="sr-Latn-RS" dirty="0"/>
          </a:p>
        </p:txBody>
      </p:sp>
      <p:sp>
        <p:nvSpPr>
          <p:cNvPr id="23" name="Okvir za tekst 22"/>
          <p:cNvSpPr txBox="1"/>
          <p:nvPr/>
        </p:nvSpPr>
        <p:spPr>
          <a:xfrm>
            <a:off x="8096597" y="1672481"/>
            <a:ext cx="2832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 smtClean="0"/>
              <a:t>Megaloblastic</a:t>
            </a:r>
            <a:r>
              <a:rPr lang="en" dirty="0" smtClean="0"/>
              <a:t> </a:t>
            </a:r>
            <a:r>
              <a:rPr lang="en" dirty="0" err="1" smtClean="0"/>
              <a:t>erythrocytes</a:t>
            </a:r>
            <a:endParaRPr lang="sr-Latn-RS" dirty="0"/>
          </a:p>
        </p:txBody>
      </p:sp>
      <p:cxnSp>
        <p:nvCxnSpPr>
          <p:cNvPr id="25" name="Prava linija spajanja sa strelicom 24"/>
          <p:cNvCxnSpPr/>
          <p:nvPr/>
        </p:nvCxnSpPr>
        <p:spPr>
          <a:xfrm flipH="1">
            <a:off x="7377545" y="1891145"/>
            <a:ext cx="592282" cy="301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trelica nadesno 25"/>
          <p:cNvSpPr/>
          <p:nvPr/>
        </p:nvSpPr>
        <p:spPr>
          <a:xfrm>
            <a:off x="5404562" y="3874275"/>
            <a:ext cx="3464502" cy="374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27" name="Okvir za tekst 26"/>
          <p:cNvSpPr txBox="1"/>
          <p:nvPr/>
        </p:nvSpPr>
        <p:spPr>
          <a:xfrm>
            <a:off x="8977746" y="3748877"/>
            <a:ext cx="22864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 err="1" smtClean="0"/>
              <a:t>Macrocytic </a:t>
            </a:r>
            <a:r>
              <a:rPr lang="en" dirty="0" smtClean="0"/>
              <a:t>anemia</a:t>
            </a:r>
          </a:p>
          <a:p>
            <a:endParaRPr lang="sr-Cyrl-RS" dirty="0"/>
          </a:p>
          <a:p>
            <a:r>
              <a:rPr lang="en" dirty="0" smtClean="0"/>
              <a:t>???? </a:t>
            </a:r>
            <a:r>
              <a:rPr lang="en" dirty="0" err="1" smtClean="0"/>
              <a:t>Megaloblastic</a:t>
            </a:r>
            <a:endParaRPr lang="sr-Latn-RS" dirty="0"/>
          </a:p>
        </p:txBody>
      </p:sp>
      <p:pic>
        <p:nvPicPr>
          <p:cNvPr id="29" name="Čuvar mesta za sadržaj 2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10" y="1104251"/>
            <a:ext cx="5121516" cy="5005604"/>
          </a:xfrm>
        </p:spPr>
      </p:pic>
      <p:cxnSp>
        <p:nvCxnSpPr>
          <p:cNvPr id="31" name="Prava linija spajanja 30"/>
          <p:cNvCxnSpPr/>
          <p:nvPr/>
        </p:nvCxnSpPr>
        <p:spPr>
          <a:xfrm>
            <a:off x="311727" y="1471036"/>
            <a:ext cx="3283528" cy="77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rava linija spajanja 32"/>
          <p:cNvCxnSpPr/>
          <p:nvPr/>
        </p:nvCxnSpPr>
        <p:spPr>
          <a:xfrm>
            <a:off x="270164" y="4061311"/>
            <a:ext cx="33363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rava linija spajanja 34"/>
          <p:cNvCxnSpPr/>
          <p:nvPr/>
        </p:nvCxnSpPr>
        <p:spPr>
          <a:xfrm flipV="1">
            <a:off x="311727" y="4530436"/>
            <a:ext cx="3283528" cy="1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rava linija spajanja 36"/>
          <p:cNvCxnSpPr/>
          <p:nvPr/>
        </p:nvCxnSpPr>
        <p:spPr>
          <a:xfrm flipV="1">
            <a:off x="143710" y="5382491"/>
            <a:ext cx="3451545" cy="311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64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802</Words>
  <Application>Microsoft Office PowerPoint</Application>
  <PresentationFormat>Široki ekran</PresentationFormat>
  <Paragraphs>94</Paragraphs>
  <Slides>17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tema</vt:lpstr>
      <vt:lpstr>Anemias  -case reports-</vt:lpstr>
      <vt:lpstr>Patient number 1</vt:lpstr>
      <vt:lpstr>Patient number 1</vt:lpstr>
      <vt:lpstr>Patient number 1</vt:lpstr>
      <vt:lpstr>Patient number 1</vt:lpstr>
      <vt:lpstr>Patient number 1</vt:lpstr>
      <vt:lpstr>Patient number 1</vt:lpstr>
      <vt:lpstr>Patient number 2</vt:lpstr>
      <vt:lpstr>Patient number 2</vt:lpstr>
      <vt:lpstr>Patient number 2</vt:lpstr>
      <vt:lpstr>Patient number 2</vt:lpstr>
      <vt:lpstr>Patient number 2</vt:lpstr>
      <vt:lpstr>Patient number 3</vt:lpstr>
      <vt:lpstr>Patient number 3</vt:lpstr>
      <vt:lpstr>Patient number 3</vt:lpstr>
      <vt:lpstr>Patient number 3</vt:lpstr>
      <vt:lpstr>Patient number 3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Анемије -прикази случајева-</dc:title>
  <dc:creator>My Comp</dc:creator>
  <cp:lastModifiedBy>MyComp</cp:lastModifiedBy>
  <cp:revision>18</cp:revision>
  <dcterms:created xsi:type="dcterms:W3CDTF">2020-09-03T22:04:46Z</dcterms:created>
  <dcterms:modified xsi:type="dcterms:W3CDTF">2024-03-13T07:54:19Z</dcterms:modified>
</cp:coreProperties>
</file>